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sldIdLst>
    <p:sldId id="256" r:id="rId4"/>
    <p:sldId id="263" r:id="rId5"/>
    <p:sldId id="261" r:id="rId6"/>
    <p:sldId id="257" r:id="rId7"/>
    <p:sldId id="258" r:id="rId8"/>
    <p:sldId id="259" r:id="rId9"/>
    <p:sldId id="262" r:id="rId10"/>
    <p:sldId id="264" r:id="rId11"/>
    <p:sldId id="265" r:id="rId12"/>
    <p:sldId id="266" r:id="rId13"/>
    <p:sldId id="267" r:id="rId14"/>
    <p:sldId id="268" r:id="rId15"/>
    <p:sldId id="269" r:id="rId16"/>
    <p:sldId id="270"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C771BD8-0B4C-4396-BDE3-1726FBB95C50}" type="datetimeFigureOut">
              <a:rPr lang="es-MX" smtClean="0"/>
              <a:t>16/01/2024</a:t>
            </a:fld>
            <a:endParaRPr lang="es-MX"/>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s-MX"/>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64BA1D3-76C4-4B46-8F54-7AF39415D78D}" type="slidenum">
              <a:rPr lang="es-MX" smtClean="0"/>
              <a:t>‹Nº›</a:t>
            </a:fld>
            <a:endParaRPr lang="es-MX"/>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95281057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C771BD8-0B4C-4396-BDE3-1726FBB95C50}" type="datetimeFigureOut">
              <a:rPr lang="es-MX" smtClean="0"/>
              <a:t>16/01/2024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64BA1D3-76C4-4B46-8F54-7AF39415D78D}" type="slidenum">
              <a:rPr lang="es-MX" smtClean="0"/>
              <a:t>‹Nº›</a:t>
            </a:fld>
            <a:endParaRPr lang="es-MX"/>
          </a:p>
        </p:txBody>
      </p:sp>
    </p:spTree>
    <p:extLst>
      <p:ext uri="{BB962C8B-B14F-4D97-AF65-F5344CB8AC3E}">
        <p14:creationId xmlns:p14="http://schemas.microsoft.com/office/powerpoint/2010/main" val="3639223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C771BD8-0B4C-4396-BDE3-1726FBB95C50}" type="datetimeFigureOut">
              <a:rPr lang="es-MX" smtClean="0"/>
              <a:t>16/01/2024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64BA1D3-76C4-4B46-8F54-7AF39415D78D}" type="slidenum">
              <a:rPr lang="es-MX" smtClean="0"/>
              <a:t>‹Nº›</a:t>
            </a:fld>
            <a:endParaRPr lang="es-MX"/>
          </a:p>
        </p:txBody>
      </p:sp>
    </p:spTree>
    <p:extLst>
      <p:ext uri="{BB962C8B-B14F-4D97-AF65-F5344CB8AC3E}">
        <p14:creationId xmlns:p14="http://schemas.microsoft.com/office/powerpoint/2010/main" val="259806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C771BD8-0B4C-4396-BDE3-1726FBB95C50}" type="datetimeFigureOut">
              <a:rPr lang="es-MX" smtClean="0"/>
              <a:t>16/01/2024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64BA1D3-76C4-4B46-8F54-7AF39415D78D}" type="slidenum">
              <a:rPr lang="es-MX" smtClean="0"/>
              <a:t>‹Nº›</a:t>
            </a:fld>
            <a:endParaRPr lang="es-MX"/>
          </a:p>
        </p:txBody>
      </p:sp>
    </p:spTree>
    <p:extLst>
      <p:ext uri="{BB962C8B-B14F-4D97-AF65-F5344CB8AC3E}">
        <p14:creationId xmlns:p14="http://schemas.microsoft.com/office/powerpoint/2010/main" val="270499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C771BD8-0B4C-4396-BDE3-1726FBB95C50}" type="datetimeFigureOut">
              <a:rPr lang="es-MX" smtClean="0"/>
              <a:t>16/01/2024</a:t>
            </a:fld>
            <a:endParaRPr lang="es-MX"/>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s-MX"/>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64BA1D3-76C4-4B46-8F54-7AF39415D78D}" type="slidenum">
              <a:rPr lang="es-MX" smtClean="0"/>
              <a:t>‹Nº›</a:t>
            </a:fld>
            <a:endParaRPr lang="es-MX"/>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82555354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C771BD8-0B4C-4396-BDE3-1726FBB95C50}" type="datetimeFigureOut">
              <a:rPr lang="es-MX" smtClean="0"/>
              <a:t>16/01/2024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64BA1D3-76C4-4B46-8F54-7AF39415D78D}" type="slidenum">
              <a:rPr lang="es-MX" smtClean="0"/>
              <a:t>‹Nº›</a:t>
            </a:fld>
            <a:endParaRPr lang="es-MX"/>
          </a:p>
        </p:txBody>
      </p:sp>
    </p:spTree>
    <p:extLst>
      <p:ext uri="{BB962C8B-B14F-4D97-AF65-F5344CB8AC3E}">
        <p14:creationId xmlns:p14="http://schemas.microsoft.com/office/powerpoint/2010/main" val="82510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C771BD8-0B4C-4396-BDE3-1726FBB95C50}" type="datetimeFigureOut">
              <a:rPr lang="es-MX" smtClean="0"/>
              <a:t>16/01/2024</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364BA1D3-76C4-4B46-8F54-7AF39415D78D}" type="slidenum">
              <a:rPr lang="es-MX" smtClean="0"/>
              <a:t>‹Nº›</a:t>
            </a:fld>
            <a:endParaRPr lang="es-MX"/>
          </a:p>
        </p:txBody>
      </p:sp>
    </p:spTree>
    <p:extLst>
      <p:ext uri="{BB962C8B-B14F-4D97-AF65-F5344CB8AC3E}">
        <p14:creationId xmlns:p14="http://schemas.microsoft.com/office/powerpoint/2010/main" val="2883028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C771BD8-0B4C-4396-BDE3-1726FBB95C50}" type="datetimeFigureOut">
              <a:rPr lang="es-MX" smtClean="0"/>
              <a:t>16/01/2024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364BA1D3-76C4-4B46-8F54-7AF39415D78D}" type="slidenum">
              <a:rPr lang="es-MX" smtClean="0"/>
              <a:t>‹Nº›</a:t>
            </a:fld>
            <a:endParaRPr lang="es-MX"/>
          </a:p>
        </p:txBody>
      </p:sp>
    </p:spTree>
    <p:extLst>
      <p:ext uri="{BB962C8B-B14F-4D97-AF65-F5344CB8AC3E}">
        <p14:creationId xmlns:p14="http://schemas.microsoft.com/office/powerpoint/2010/main" val="2591572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71BD8-0B4C-4396-BDE3-1726FBB95C50}" type="datetimeFigureOut">
              <a:rPr lang="es-MX" smtClean="0"/>
              <a:t>16/01/2024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364BA1D3-76C4-4B46-8F54-7AF39415D78D}" type="slidenum">
              <a:rPr lang="es-MX" smtClean="0"/>
              <a:t>‹Nº›</a:t>
            </a:fld>
            <a:endParaRPr lang="es-MX"/>
          </a:p>
        </p:txBody>
      </p:sp>
    </p:spTree>
    <p:extLst>
      <p:ext uri="{BB962C8B-B14F-4D97-AF65-F5344CB8AC3E}">
        <p14:creationId xmlns:p14="http://schemas.microsoft.com/office/powerpoint/2010/main" val="131469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C771BD8-0B4C-4396-BDE3-1726FBB95C50}" type="datetimeFigureOut">
              <a:rPr lang="es-MX" smtClean="0"/>
              <a:t>16/01/2024</a:t>
            </a:fld>
            <a:endParaRPr lang="es-MX"/>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MX"/>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64BA1D3-76C4-4B46-8F54-7AF39415D78D}" type="slidenum">
              <a:rPr lang="es-MX" smtClean="0"/>
              <a:t>‹Nº›</a:t>
            </a:fld>
            <a:endParaRPr lang="es-MX"/>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14437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C771BD8-0B4C-4396-BDE3-1726FBB95C50}" type="datetimeFigureOut">
              <a:rPr lang="es-MX" smtClean="0"/>
              <a:t>16/01/2024</a:t>
            </a:fld>
            <a:endParaRPr lang="es-MX"/>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MX"/>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64BA1D3-76C4-4B46-8F54-7AF39415D78D}" type="slidenum">
              <a:rPr lang="es-MX" smtClean="0"/>
              <a:t>‹Nº›</a:t>
            </a:fld>
            <a:endParaRPr lang="es-MX"/>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515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C771BD8-0B4C-4396-BDE3-1726FBB95C50}" type="datetimeFigureOut">
              <a:rPr lang="es-MX" smtClean="0"/>
              <a:t>16/01/2024</a:t>
            </a:fld>
            <a:endParaRPr lang="es-MX"/>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s-MX"/>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64BA1D3-76C4-4B46-8F54-7AF39415D78D}" type="slidenum">
              <a:rPr lang="es-MX" smtClean="0"/>
              <a:t>‹Nº›</a:t>
            </a:fld>
            <a:endParaRPr lang="es-MX"/>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99779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9432CB-87D8-4ADF-B992-1AA44ECFC658}"/>
              </a:ext>
            </a:extLst>
          </p:cNvPr>
          <p:cNvSpPr>
            <a:spLocks noGrp="1"/>
          </p:cNvSpPr>
          <p:nvPr>
            <p:ph type="ctrTitle"/>
          </p:nvPr>
        </p:nvSpPr>
        <p:spPr/>
        <p:txBody>
          <a:bodyPr/>
          <a:lstStyle/>
          <a:p>
            <a:r>
              <a:rPr lang="es-MX" dirty="0"/>
              <a:t>Proyecto: </a:t>
            </a:r>
            <a:br>
              <a:rPr lang="es-MX" dirty="0"/>
            </a:br>
            <a:r>
              <a:rPr lang="es-MX" dirty="0" err="1"/>
              <a:t>Drone</a:t>
            </a:r>
            <a:endParaRPr lang="es-MX" dirty="0"/>
          </a:p>
        </p:txBody>
      </p:sp>
      <p:sp>
        <p:nvSpPr>
          <p:cNvPr id="3" name="Subtítulo 2">
            <a:extLst>
              <a:ext uri="{FF2B5EF4-FFF2-40B4-BE49-F238E27FC236}">
                <a16:creationId xmlns:a16="http://schemas.microsoft.com/office/drawing/2014/main" id="{8E861F0B-AA05-49E6-8679-3A5E005B962D}"/>
              </a:ext>
            </a:extLst>
          </p:cNvPr>
          <p:cNvSpPr>
            <a:spLocks noGrp="1"/>
          </p:cNvSpPr>
          <p:nvPr>
            <p:ph type="subTitle" idx="1"/>
          </p:nvPr>
        </p:nvSpPr>
        <p:spPr/>
        <p:txBody>
          <a:bodyPr/>
          <a:lstStyle/>
          <a:p>
            <a:r>
              <a:rPr lang="es-MX" dirty="0"/>
              <a:t>- Avelar Mondragón Christian Miguel</a:t>
            </a:r>
          </a:p>
        </p:txBody>
      </p:sp>
    </p:spTree>
    <p:extLst>
      <p:ext uri="{BB962C8B-B14F-4D97-AF65-F5344CB8AC3E}">
        <p14:creationId xmlns:p14="http://schemas.microsoft.com/office/powerpoint/2010/main" val="935016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D6A7D-EF7A-468D-8909-E09FE9536A31}"/>
              </a:ext>
            </a:extLst>
          </p:cNvPr>
          <p:cNvSpPr>
            <a:spLocks noGrp="1"/>
          </p:cNvSpPr>
          <p:nvPr>
            <p:ph type="title"/>
          </p:nvPr>
        </p:nvSpPr>
        <p:spPr/>
        <p:txBody>
          <a:bodyPr/>
          <a:lstStyle/>
          <a:p>
            <a:r>
              <a:rPr lang="es-MX" dirty="0"/>
              <a:t>Giroscopio con Acelerómetro</a:t>
            </a:r>
          </a:p>
        </p:txBody>
      </p:sp>
      <p:sp>
        <p:nvSpPr>
          <p:cNvPr id="3" name="Marcador de contenido 2">
            <a:extLst>
              <a:ext uri="{FF2B5EF4-FFF2-40B4-BE49-F238E27FC236}">
                <a16:creationId xmlns:a16="http://schemas.microsoft.com/office/drawing/2014/main" id="{37B63A1B-37FB-4FF2-B779-983DCE651716}"/>
              </a:ext>
            </a:extLst>
          </p:cNvPr>
          <p:cNvSpPr>
            <a:spLocks noGrp="1"/>
          </p:cNvSpPr>
          <p:nvPr>
            <p:ph idx="1"/>
          </p:nvPr>
        </p:nvSpPr>
        <p:spPr>
          <a:xfrm>
            <a:off x="1380067" y="2015066"/>
            <a:ext cx="9601200" cy="3581400"/>
          </a:xfrm>
        </p:spPr>
        <p:txBody>
          <a:bodyPr>
            <a:normAutofit/>
          </a:bodyPr>
          <a:lstStyle/>
          <a:p>
            <a:pPr algn="just"/>
            <a:r>
              <a:rPr lang="es-MX" sz="1800" dirty="0">
                <a:effectLst/>
                <a:latin typeface="Times New Roman" panose="02020603050405020304" pitchFamily="18" charset="0"/>
                <a:ea typeface="Calibri" panose="020F0502020204030204" pitchFamily="34" charset="0"/>
              </a:rPr>
              <a:t>Estos giroscopios pueden medir la velocidad angular en 3 ejes (x, y, z). Este tipo de mediciones son obtenidas gracias al efecto Coriolis.</a:t>
            </a:r>
          </a:p>
          <a:p>
            <a:pPr algn="just"/>
            <a:r>
              <a:rPr lang="es-MX" sz="1800" dirty="0">
                <a:effectLst/>
                <a:latin typeface="Times New Roman" panose="02020603050405020304" pitchFamily="18" charset="0"/>
                <a:ea typeface="Calibri" panose="020F0502020204030204" pitchFamily="34" charset="0"/>
              </a:rPr>
              <a:t>la comunicación es realizada mediante el modulo I2C, el cual es trabajada en la mayoría de microcontroladores y con ellos también tiene su forma de ser controlado por un Arduino, permitiendo así la comunicación, escritura y lectura de los datos proporcionados por el Arduino y por el modulo MPU6050. </a:t>
            </a:r>
            <a:endParaRPr lang="es-MX"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055D8A4F-8A54-4670-AC60-F3DFF1B6450E}"/>
              </a:ext>
            </a:extLst>
          </p:cNvPr>
          <p:cNvPicPr>
            <a:picLocks noChangeAspect="1"/>
          </p:cNvPicPr>
          <p:nvPr/>
        </p:nvPicPr>
        <p:blipFill>
          <a:blip r:embed="rId2"/>
          <a:stretch>
            <a:fillRect/>
          </a:stretch>
        </p:blipFill>
        <p:spPr>
          <a:xfrm>
            <a:off x="4538000" y="3841916"/>
            <a:ext cx="3115999" cy="2819735"/>
          </a:xfrm>
          <a:prstGeom prst="rect">
            <a:avLst/>
          </a:prstGeom>
        </p:spPr>
      </p:pic>
    </p:spTree>
    <p:extLst>
      <p:ext uri="{BB962C8B-B14F-4D97-AF65-F5344CB8AC3E}">
        <p14:creationId xmlns:p14="http://schemas.microsoft.com/office/powerpoint/2010/main" val="1493455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D6A7D-EF7A-468D-8909-E09FE9536A31}"/>
              </a:ext>
            </a:extLst>
          </p:cNvPr>
          <p:cNvSpPr>
            <a:spLocks noGrp="1"/>
          </p:cNvSpPr>
          <p:nvPr>
            <p:ph type="title"/>
          </p:nvPr>
        </p:nvSpPr>
        <p:spPr/>
        <p:txBody>
          <a:bodyPr/>
          <a:lstStyle/>
          <a:p>
            <a:r>
              <a:rPr lang="es-MX" dirty="0"/>
              <a:t>Arduino ESP32</a:t>
            </a:r>
          </a:p>
        </p:txBody>
      </p:sp>
      <p:sp>
        <p:nvSpPr>
          <p:cNvPr id="3" name="Marcador de contenido 2">
            <a:extLst>
              <a:ext uri="{FF2B5EF4-FFF2-40B4-BE49-F238E27FC236}">
                <a16:creationId xmlns:a16="http://schemas.microsoft.com/office/drawing/2014/main" id="{37B63A1B-37FB-4FF2-B779-983DCE651716}"/>
              </a:ext>
            </a:extLst>
          </p:cNvPr>
          <p:cNvSpPr>
            <a:spLocks noGrp="1"/>
          </p:cNvSpPr>
          <p:nvPr>
            <p:ph idx="1"/>
          </p:nvPr>
        </p:nvSpPr>
        <p:spPr>
          <a:xfrm>
            <a:off x="1380067" y="2015066"/>
            <a:ext cx="9601200" cy="3581400"/>
          </a:xfrm>
        </p:spPr>
        <p:txBody>
          <a:bodyPr>
            <a:normAutofit/>
          </a:bodyPr>
          <a:lstStyle/>
          <a:p>
            <a:pPr algn="just"/>
            <a:r>
              <a:rPr lang="es-MX" sz="1800" dirty="0">
                <a:effectLst/>
                <a:latin typeface="Times New Roman" panose="02020603050405020304" pitchFamily="18" charset="0"/>
                <a:ea typeface="Calibri" panose="020F0502020204030204" pitchFamily="34" charset="0"/>
              </a:rPr>
              <a:t>Este es un microcontrolador o Arduino que nos permite realizar una gran cantidad de acciones y actividades. Actualmente se ha vuelto muy popular en la electrónica debido a su bajo costo y a algunos sensores o componentes que lo conforman que facilitan la mayor cantidad de tareas. </a:t>
            </a:r>
          </a:p>
          <a:p>
            <a:pPr algn="just"/>
            <a:r>
              <a:rPr lang="es-MX" sz="1800" dirty="0">
                <a:effectLst/>
                <a:latin typeface="Times New Roman" panose="02020603050405020304" pitchFamily="18" charset="0"/>
                <a:ea typeface="Calibri" panose="020F0502020204030204" pitchFamily="34" charset="0"/>
              </a:rPr>
              <a:t>lo mas importante que lo hizo destacar para que podamos hacerle un uso, fue debido a sus módulos de Wifi y Bluetooth, los cuales ya vienen integrados en el microcontrolador</a:t>
            </a:r>
            <a:endParaRPr lang="es-MX"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58CF69E5-B573-4745-B9E1-630B9F659139}"/>
              </a:ext>
            </a:extLst>
          </p:cNvPr>
          <p:cNvPicPr>
            <a:picLocks noChangeAspect="1"/>
          </p:cNvPicPr>
          <p:nvPr/>
        </p:nvPicPr>
        <p:blipFill>
          <a:blip r:embed="rId2"/>
          <a:stretch>
            <a:fillRect/>
          </a:stretch>
        </p:blipFill>
        <p:spPr>
          <a:xfrm>
            <a:off x="4543926" y="3687678"/>
            <a:ext cx="3104147" cy="3104147"/>
          </a:xfrm>
          <a:prstGeom prst="rect">
            <a:avLst/>
          </a:prstGeom>
        </p:spPr>
      </p:pic>
    </p:spTree>
    <p:extLst>
      <p:ext uri="{BB962C8B-B14F-4D97-AF65-F5344CB8AC3E}">
        <p14:creationId xmlns:p14="http://schemas.microsoft.com/office/powerpoint/2010/main" val="1241214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D6A7D-EF7A-468D-8909-E09FE9536A31}"/>
              </a:ext>
            </a:extLst>
          </p:cNvPr>
          <p:cNvSpPr>
            <a:spLocks noGrp="1"/>
          </p:cNvSpPr>
          <p:nvPr>
            <p:ph type="title"/>
          </p:nvPr>
        </p:nvSpPr>
        <p:spPr/>
        <p:txBody>
          <a:bodyPr/>
          <a:lstStyle/>
          <a:p>
            <a:r>
              <a:rPr lang="es-MX" dirty="0"/>
              <a:t>Programación</a:t>
            </a:r>
          </a:p>
        </p:txBody>
      </p:sp>
      <p:sp>
        <p:nvSpPr>
          <p:cNvPr id="3" name="Marcador de contenido 2">
            <a:extLst>
              <a:ext uri="{FF2B5EF4-FFF2-40B4-BE49-F238E27FC236}">
                <a16:creationId xmlns:a16="http://schemas.microsoft.com/office/drawing/2014/main" id="{37B63A1B-37FB-4FF2-B779-983DCE651716}"/>
              </a:ext>
            </a:extLst>
          </p:cNvPr>
          <p:cNvSpPr>
            <a:spLocks noGrp="1"/>
          </p:cNvSpPr>
          <p:nvPr>
            <p:ph idx="1"/>
          </p:nvPr>
        </p:nvSpPr>
        <p:spPr>
          <a:xfrm>
            <a:off x="1371600" y="1428750"/>
            <a:ext cx="9601200" cy="3581400"/>
          </a:xfrm>
        </p:spPr>
        <p:txBody>
          <a:bodyPr>
            <a:normAutofit/>
          </a:bodyPr>
          <a:lstStyle/>
          <a:p>
            <a:pPr algn="just"/>
            <a:r>
              <a:rPr lang="es-MX" sz="1800" dirty="0">
                <a:effectLst/>
                <a:latin typeface="Times New Roman" panose="02020603050405020304" pitchFamily="18" charset="0"/>
                <a:ea typeface="Calibri" panose="020F0502020204030204" pitchFamily="34" charset="0"/>
              </a:rPr>
              <a:t>La programación del Dron se dividió principalmente en 2 partes:</a:t>
            </a:r>
          </a:p>
          <a:p>
            <a:pPr lvl="1" algn="just"/>
            <a:r>
              <a:rPr lang="es-MX" dirty="0">
                <a:latin typeface="Times New Roman" panose="02020603050405020304" pitchFamily="18" charset="0"/>
                <a:ea typeface="Calibri" panose="020F0502020204030204" pitchFamily="34" charset="0"/>
                <a:cs typeface="Times New Roman" panose="02020603050405020304" pitchFamily="18" charset="0"/>
              </a:rPr>
              <a:t>El control de motores.</a:t>
            </a:r>
          </a:p>
          <a:p>
            <a:pPr lvl="1" algn="just"/>
            <a:r>
              <a:rPr lang="es-MX" dirty="0">
                <a:latin typeface="Times New Roman" panose="02020603050405020304" pitchFamily="18" charset="0"/>
                <a:ea typeface="Calibri" panose="020F0502020204030204" pitchFamily="34" charset="0"/>
                <a:cs typeface="Times New Roman" panose="02020603050405020304" pitchFamily="18" charset="0"/>
              </a:rPr>
              <a:t>La lectura de datos del giroscopio.</a:t>
            </a:r>
          </a:p>
          <a:p>
            <a:pPr algn="just"/>
            <a:r>
              <a:rPr lang="es-MX" dirty="0">
                <a:latin typeface="Times New Roman" panose="02020603050405020304" pitchFamily="18" charset="0"/>
                <a:ea typeface="Calibri" panose="020F0502020204030204" pitchFamily="34" charset="0"/>
                <a:cs typeface="Times New Roman" panose="02020603050405020304" pitchFamily="18" charset="0"/>
              </a:rPr>
              <a:t>Además de esto fue importante hacer que la ESP32 pudiera conectarse a internet, así que fue necesario establecer a la ESP32 en algún tipo de Wifi, STA en este caso. </a:t>
            </a:r>
          </a:p>
        </p:txBody>
      </p:sp>
      <p:pic>
        <p:nvPicPr>
          <p:cNvPr id="4" name="Imagen 3">
            <a:extLst>
              <a:ext uri="{FF2B5EF4-FFF2-40B4-BE49-F238E27FC236}">
                <a16:creationId xmlns:a16="http://schemas.microsoft.com/office/drawing/2014/main" id="{84FE55F9-B300-457B-A695-CD8085DB9918}"/>
              </a:ext>
            </a:extLst>
          </p:cNvPr>
          <p:cNvPicPr>
            <a:picLocks noChangeAspect="1"/>
          </p:cNvPicPr>
          <p:nvPr/>
        </p:nvPicPr>
        <p:blipFill>
          <a:blip r:embed="rId2"/>
          <a:stretch>
            <a:fillRect/>
          </a:stretch>
        </p:blipFill>
        <p:spPr>
          <a:xfrm>
            <a:off x="1371600" y="3435350"/>
            <a:ext cx="4123266" cy="3092450"/>
          </a:xfrm>
          <a:prstGeom prst="rect">
            <a:avLst/>
          </a:prstGeom>
        </p:spPr>
      </p:pic>
      <p:sp>
        <p:nvSpPr>
          <p:cNvPr id="6" name="Marcador de contenido 2">
            <a:extLst>
              <a:ext uri="{FF2B5EF4-FFF2-40B4-BE49-F238E27FC236}">
                <a16:creationId xmlns:a16="http://schemas.microsoft.com/office/drawing/2014/main" id="{46E224B4-EF58-4399-98CB-E10A5419A063}"/>
              </a:ext>
            </a:extLst>
          </p:cNvPr>
          <p:cNvSpPr txBox="1">
            <a:spLocks/>
          </p:cNvSpPr>
          <p:nvPr/>
        </p:nvSpPr>
        <p:spPr>
          <a:xfrm>
            <a:off x="5664200" y="3429000"/>
            <a:ext cx="6248400" cy="30988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just"/>
            <a:r>
              <a:rPr lang="es-MX" sz="1800" dirty="0">
                <a:latin typeface="Times New Roman" panose="02020603050405020304" pitchFamily="18" charset="0"/>
                <a:ea typeface="Calibri" panose="020F0502020204030204" pitchFamily="34" charset="0"/>
              </a:rPr>
              <a:t>Esto ultimo se realizo para que pudiéramos manipular las acciones del Dron sin la necesidad de un control remoto o el uso de ondas de radiofrecuencia. Con esto podríamos conectarnos desde cualquier dispositivo para controlar al Dron y que todo funcione a través de internet. </a:t>
            </a:r>
          </a:p>
          <a:p>
            <a:pPr algn="just"/>
            <a:r>
              <a:rPr lang="es-MX" sz="1800" dirty="0">
                <a:latin typeface="Times New Roman" panose="02020603050405020304" pitchFamily="18" charset="0"/>
                <a:ea typeface="Calibri" panose="020F0502020204030204" pitchFamily="34" charset="0"/>
                <a:cs typeface="Times New Roman" panose="02020603050405020304" pitchFamily="18" charset="0"/>
              </a:rPr>
              <a:t>Así podríamos facilitar las lecturas de datos importantes que pudiera recibir el Dron en todo momento.</a:t>
            </a:r>
            <a:endParaRPr lang="es-MX"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904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CE26F4FE-5A4A-41A6-AAAE-F213D0946CA3}"/>
              </a:ext>
            </a:extLst>
          </p:cNvPr>
          <p:cNvSpPr txBox="1">
            <a:spLocks/>
          </p:cNvSpPr>
          <p:nvPr/>
        </p:nvSpPr>
        <p:spPr>
          <a:xfrm>
            <a:off x="982133" y="304800"/>
            <a:ext cx="10981267" cy="640926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just"/>
            <a:r>
              <a:rPr lang="es-MX" sz="1800" dirty="0">
                <a:latin typeface="Times New Roman" panose="02020603050405020304" pitchFamily="18" charset="0"/>
                <a:ea typeface="Calibri" panose="020F0502020204030204" pitchFamily="34" charset="0"/>
              </a:rPr>
              <a:t>Fue algo realmente difícil vincular todo a una pagina web que la misma ESP32 habilitara, pero para poderlo solucionar implementamos un plugin que se puede añadir al Arduino IDE, este es un SPIFFS o el Sketch Data Upload, que nos permite cargar en la memoria flash algún tipo de información, en este caso se logro cargar el archivo HTML, el script y su hoja de estilo de nuestra página web que permitirá la manipulación de los motores y el manejo del osciloscopio. </a:t>
            </a:r>
          </a:p>
          <a:p>
            <a:pPr algn="just"/>
            <a:endParaRPr lang="es-MX" sz="18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s-MX" sz="18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s-MX" sz="1800" dirty="0">
                <a:latin typeface="Times New Roman" panose="02020603050405020304" pitchFamily="18" charset="0"/>
                <a:ea typeface="Calibri" panose="020F0502020204030204" pitchFamily="34" charset="0"/>
                <a:cs typeface="Times New Roman" panose="02020603050405020304" pitchFamily="18" charset="0"/>
              </a:rPr>
              <a:t>Pero ya que se pudo resolver los problemas de conexión, tan solo era necesario programar los datos necesario para la calibración de los dispositivo y que estos pudieran estar en constante comunicación con la página web, todo esto a través de la red Wifi que se proporcionara. </a:t>
            </a:r>
          </a:p>
          <a:p>
            <a:pPr algn="just"/>
            <a:endParaRPr lang="es-MX" sz="18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s-MX" sz="1800" dirty="0">
                <a:latin typeface="Times New Roman" panose="02020603050405020304" pitchFamily="18" charset="0"/>
                <a:ea typeface="Calibri" panose="020F0502020204030204" pitchFamily="34" charset="0"/>
                <a:cs typeface="Times New Roman" panose="02020603050405020304" pitchFamily="18" charset="0"/>
              </a:rPr>
              <a:t>Nota: Algunas de las bibliotecas no se encontraban disponibles en la propia interfaz de Arduino IDE, lo que mejor se recomienda es descargar todas las bibliotecas desde internet y añadirlas una por una a la aplicación con los archivos .zip, esto facilitara demasiado y evitara los problemas entre cada versión de algunas configuraciones que pueden venir erróneas. </a:t>
            </a:r>
          </a:p>
          <a:p>
            <a:pPr algn="just"/>
            <a:endParaRPr lang="es-MX" sz="18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s-MX" sz="18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Todos los códigos que fueron implementados como prueba y el archivo completo denominado “</a:t>
            </a:r>
            <a:r>
              <a:rPr lang="es-MX" sz="1800" dirty="0" err="1">
                <a:solidFill>
                  <a:srgbClr val="00B0F0"/>
                </a:solidFill>
                <a:latin typeface="Times New Roman" panose="02020603050405020304" pitchFamily="18" charset="0"/>
                <a:ea typeface="Calibri" panose="020F0502020204030204" pitchFamily="34" charset="0"/>
                <a:cs typeface="Times New Roman" panose="02020603050405020304" pitchFamily="18" charset="0"/>
              </a:rPr>
              <a:t>PruebaCompleta</a:t>
            </a:r>
            <a:r>
              <a:rPr lang="es-MX" sz="18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Contiene la ultima versión utilizada para hacer funcionar la página web, después ordenare en que consiste cada programa y se quedarán como simple registro. Estos han sido proporcionados. </a:t>
            </a:r>
            <a:endParaRPr lang="es-MX" dirty="0">
              <a:solidFill>
                <a:srgbClr val="00B0F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254CB8F4-2C0D-4B01-B54D-BA80F248F4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16317" y="1783931"/>
            <a:ext cx="5193030" cy="654469"/>
          </a:xfrm>
          <a:prstGeom prst="rect">
            <a:avLst/>
          </a:prstGeom>
          <a:noFill/>
        </p:spPr>
      </p:pic>
    </p:spTree>
    <p:extLst>
      <p:ext uri="{BB962C8B-B14F-4D97-AF65-F5344CB8AC3E}">
        <p14:creationId xmlns:p14="http://schemas.microsoft.com/office/powerpoint/2010/main" val="2801797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D6A7D-EF7A-468D-8909-E09FE9536A31}"/>
              </a:ext>
            </a:extLst>
          </p:cNvPr>
          <p:cNvSpPr>
            <a:spLocks noGrp="1"/>
          </p:cNvSpPr>
          <p:nvPr>
            <p:ph type="title"/>
          </p:nvPr>
        </p:nvSpPr>
        <p:spPr/>
        <p:txBody>
          <a:bodyPr/>
          <a:lstStyle/>
          <a:p>
            <a:r>
              <a:rPr lang="es-MX" dirty="0"/>
              <a:t>Conclusiones mas importantes</a:t>
            </a:r>
          </a:p>
        </p:txBody>
      </p:sp>
      <p:sp>
        <p:nvSpPr>
          <p:cNvPr id="3" name="Marcador de contenido 2">
            <a:extLst>
              <a:ext uri="{FF2B5EF4-FFF2-40B4-BE49-F238E27FC236}">
                <a16:creationId xmlns:a16="http://schemas.microsoft.com/office/drawing/2014/main" id="{37B63A1B-37FB-4FF2-B779-983DCE651716}"/>
              </a:ext>
            </a:extLst>
          </p:cNvPr>
          <p:cNvSpPr>
            <a:spLocks noGrp="1"/>
          </p:cNvSpPr>
          <p:nvPr>
            <p:ph idx="1"/>
          </p:nvPr>
        </p:nvSpPr>
        <p:spPr>
          <a:xfrm>
            <a:off x="1371600" y="1428750"/>
            <a:ext cx="9601200" cy="3581400"/>
          </a:xfrm>
        </p:spPr>
        <p:txBody>
          <a:bodyPr>
            <a:normAutofit/>
          </a:bodyPr>
          <a:lstStyle/>
          <a:p>
            <a:pPr algn="just"/>
            <a:r>
              <a:rPr lang="es-MX" sz="1800" dirty="0">
                <a:effectLst/>
                <a:latin typeface="Times New Roman" panose="02020603050405020304" pitchFamily="18" charset="0"/>
                <a:ea typeface="Calibri" panose="020F0502020204030204" pitchFamily="34" charset="0"/>
              </a:rPr>
              <a:t>Realizar este tipo de proyectos no es una tarea fácil y tampoco es fácil conseguir en tan poco tiempo, conlleva mucho conocimiento y aprendizaje continuamente para el ajuste necesario a todos los problemas que puedan irse encontrando con el tiempo. </a:t>
            </a:r>
          </a:p>
          <a:p>
            <a:pPr algn="just"/>
            <a:r>
              <a:rPr lang="es-MX" sz="1800" dirty="0">
                <a:effectLst/>
                <a:latin typeface="Times New Roman" panose="02020603050405020304" pitchFamily="18" charset="0"/>
                <a:ea typeface="Calibri" panose="020F0502020204030204" pitchFamily="34" charset="0"/>
              </a:rPr>
              <a:t>A decir verdad, en un futuro se espera poder lograr el control realizado desde una página web, tener la habilidad de poder controlar la dirección y velocidad proporcionada a nuestro dron podremos implementar otros factores y algo muy importante de estos factores es la seguridad, ya que debe ser tan importante como la terminación del proyecto, debemos asegurar que pueda ser usado sin que represente ningún tipo de riesgo a los civiles.</a:t>
            </a:r>
            <a:endParaRPr lang="es-MX"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9844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103C96-5539-4511-9D03-465B4FAD9A72}"/>
              </a:ext>
            </a:extLst>
          </p:cNvPr>
          <p:cNvSpPr>
            <a:spLocks noGrp="1"/>
          </p:cNvSpPr>
          <p:nvPr>
            <p:ph type="title"/>
          </p:nvPr>
        </p:nvSpPr>
        <p:spPr/>
        <p:txBody>
          <a:bodyPr/>
          <a:lstStyle/>
          <a:p>
            <a:r>
              <a:rPr lang="es-MX" dirty="0"/>
              <a:t>Lo que se busca mas adelante:</a:t>
            </a:r>
          </a:p>
        </p:txBody>
      </p:sp>
      <p:sp>
        <p:nvSpPr>
          <p:cNvPr id="3" name="Marcador de contenido 2">
            <a:extLst>
              <a:ext uri="{FF2B5EF4-FFF2-40B4-BE49-F238E27FC236}">
                <a16:creationId xmlns:a16="http://schemas.microsoft.com/office/drawing/2014/main" id="{2953B037-A6EE-4F68-A6F6-FC641C5D8067}"/>
              </a:ext>
            </a:extLst>
          </p:cNvPr>
          <p:cNvSpPr>
            <a:spLocks noGrp="1"/>
          </p:cNvSpPr>
          <p:nvPr>
            <p:ph idx="1"/>
          </p:nvPr>
        </p:nvSpPr>
        <p:spPr/>
        <p:txBody>
          <a:bodyPr/>
          <a:lstStyle/>
          <a:p>
            <a:r>
              <a:rPr lang="es-MX" dirty="0">
                <a:latin typeface="Times New Roman" panose="02020603050405020304" pitchFamily="18" charset="0"/>
                <a:cs typeface="Times New Roman" panose="02020603050405020304" pitchFamily="18" charset="0"/>
              </a:rPr>
              <a:t>El control total de vuelo implementado con todos los sistemas de seguridad posibles.</a:t>
            </a:r>
          </a:p>
          <a:p>
            <a:r>
              <a:rPr lang="es-MX" dirty="0">
                <a:latin typeface="Times New Roman" panose="02020603050405020304" pitchFamily="18" charset="0"/>
                <a:cs typeface="Times New Roman" panose="02020603050405020304" pitchFamily="18" charset="0"/>
              </a:rPr>
              <a:t>Implementar el funcionamiento de una cámara que pueda grabar y tomar capturas en tiempo real, visualizándolo en todo momento a través de un dispositivo móvil.</a:t>
            </a:r>
          </a:p>
          <a:p>
            <a:r>
              <a:rPr lang="es-MX" dirty="0">
                <a:latin typeface="Times New Roman" panose="02020603050405020304" pitchFamily="18" charset="0"/>
                <a:cs typeface="Times New Roman" panose="02020603050405020304" pitchFamily="18" charset="0"/>
              </a:rPr>
              <a:t>La implementación de un sistema de sonido originario del Dron, resolviendo los problemas debido al ruido o algún otro factor que pueda alterar esto.</a:t>
            </a:r>
          </a:p>
          <a:p>
            <a:r>
              <a:rPr lang="es-MX" dirty="0">
                <a:latin typeface="Times New Roman" panose="02020603050405020304" pitchFamily="18" charset="0"/>
                <a:cs typeface="Times New Roman" panose="02020603050405020304" pitchFamily="18" charset="0"/>
              </a:rPr>
              <a:t>La implementación de la inteligencia artificial.</a:t>
            </a:r>
          </a:p>
        </p:txBody>
      </p:sp>
    </p:spTree>
    <p:extLst>
      <p:ext uri="{BB962C8B-B14F-4D97-AF65-F5344CB8AC3E}">
        <p14:creationId xmlns:p14="http://schemas.microsoft.com/office/powerpoint/2010/main" val="1976537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549F52-9419-4B91-9191-330E7B8C872A}"/>
              </a:ext>
            </a:extLst>
          </p:cNvPr>
          <p:cNvSpPr>
            <a:spLocks noGrp="1"/>
          </p:cNvSpPr>
          <p:nvPr>
            <p:ph type="title"/>
          </p:nvPr>
        </p:nvSpPr>
        <p:spPr/>
        <p:txBody>
          <a:bodyPr/>
          <a:lstStyle/>
          <a:p>
            <a:r>
              <a:rPr lang="es-MX" dirty="0"/>
              <a:t>Introducción:</a:t>
            </a:r>
          </a:p>
        </p:txBody>
      </p:sp>
      <p:sp>
        <p:nvSpPr>
          <p:cNvPr id="3" name="Marcador de contenido 2">
            <a:extLst>
              <a:ext uri="{FF2B5EF4-FFF2-40B4-BE49-F238E27FC236}">
                <a16:creationId xmlns:a16="http://schemas.microsoft.com/office/drawing/2014/main" id="{063C7B8E-ED28-4DEE-B51C-644161AFB9F8}"/>
              </a:ext>
            </a:extLst>
          </p:cNvPr>
          <p:cNvSpPr>
            <a:spLocks noGrp="1"/>
          </p:cNvSpPr>
          <p:nvPr>
            <p:ph idx="1"/>
          </p:nvPr>
        </p:nvSpPr>
        <p:spPr>
          <a:xfrm>
            <a:off x="1371600" y="1600200"/>
            <a:ext cx="9601200" cy="4267200"/>
          </a:xfrm>
        </p:spPr>
        <p:txBody>
          <a:bodyPr/>
          <a:lstStyle/>
          <a:p>
            <a:pPr algn="just">
              <a:lnSpc>
                <a:spcPct val="107000"/>
              </a:lnSpc>
              <a:spcAft>
                <a:spcPts val="800"/>
              </a:spcAft>
            </a:pPr>
            <a:r>
              <a:rPr lang="es-MX" sz="1800" dirty="0">
                <a:latin typeface="Times New Roman" panose="02020603050405020304" pitchFamily="18" charset="0"/>
                <a:ea typeface="Calibri" panose="020F0502020204030204" pitchFamily="34" charset="0"/>
                <a:cs typeface="Times New Roman" panose="02020603050405020304" pitchFamily="18" charset="0"/>
              </a:rPr>
              <a:t>P</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retendo dar la mayor información requerida que se implementó y utilizo con la finalidad de diseñar un dron propio para su uso controlado y medido. Se debe tener en cuenta que muchos de los materiales utilizados pueden ser cambiados por otros o incluso utilizar otro tipo de configuración para hacerlo funcionar. Pero en este caso seré especifico a ciertos materiales. </a:t>
            </a:r>
          </a:p>
          <a:p>
            <a:pPr algn="just">
              <a:lnSpc>
                <a:spcPct val="107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También es importante mencionar que el Dron descrito permite el funcionamiento, movilidad y registro, lectura y escritura de datos enviados de forma serial a los motores y el módulo MP6050 (Giroscopio con acelerómetro). Pero no existe la funcionalidad de controlarse como control remoto. Así que es posible utilizarse para elevarse y descender, pero no hay forma de redirigir ni de nivelar. Puede ser riesgoso probarlo sin las mediciones adecuadas.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29FBC487-44E5-4CE7-98FF-32085B30DC9A}"/>
              </a:ext>
            </a:extLst>
          </p:cNvPr>
          <p:cNvPicPr>
            <a:picLocks noChangeAspect="1"/>
          </p:cNvPicPr>
          <p:nvPr/>
        </p:nvPicPr>
        <p:blipFill>
          <a:blip r:embed="rId2"/>
          <a:stretch>
            <a:fillRect/>
          </a:stretch>
        </p:blipFill>
        <p:spPr>
          <a:xfrm>
            <a:off x="4614800" y="4622778"/>
            <a:ext cx="3724867" cy="2093777"/>
          </a:xfrm>
          <a:prstGeom prst="rect">
            <a:avLst/>
          </a:prstGeom>
        </p:spPr>
      </p:pic>
    </p:spTree>
    <p:extLst>
      <p:ext uri="{BB962C8B-B14F-4D97-AF65-F5344CB8AC3E}">
        <p14:creationId xmlns:p14="http://schemas.microsoft.com/office/powerpoint/2010/main" val="1829318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6" name="Conector recto 145">
            <a:extLst>
              <a:ext uri="{FF2B5EF4-FFF2-40B4-BE49-F238E27FC236}">
                <a16:creationId xmlns:a16="http://schemas.microsoft.com/office/drawing/2014/main" id="{3D2DFCDB-7558-4550-89AF-F664E19B43B8}"/>
              </a:ext>
            </a:extLst>
          </p:cNvPr>
          <p:cNvCxnSpPr>
            <a:cxnSpLocks/>
          </p:cNvCxnSpPr>
          <p:nvPr/>
        </p:nvCxnSpPr>
        <p:spPr>
          <a:xfrm>
            <a:off x="2293850" y="2275486"/>
            <a:ext cx="0" cy="1292436"/>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32A4085F-DAAE-4345-BF2C-54D03750AEBA}"/>
              </a:ext>
            </a:extLst>
          </p:cNvPr>
          <p:cNvCxnSpPr>
            <a:cxnSpLocks/>
          </p:cNvCxnSpPr>
          <p:nvPr/>
        </p:nvCxnSpPr>
        <p:spPr>
          <a:xfrm flipV="1">
            <a:off x="8575423" y="1478613"/>
            <a:ext cx="0" cy="40201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 name="Conector recto 132">
            <a:extLst>
              <a:ext uri="{FF2B5EF4-FFF2-40B4-BE49-F238E27FC236}">
                <a16:creationId xmlns:a16="http://schemas.microsoft.com/office/drawing/2014/main" id="{BB98C05D-D193-4D78-8DA6-945982D710E6}"/>
              </a:ext>
            </a:extLst>
          </p:cNvPr>
          <p:cNvCxnSpPr>
            <a:cxnSpLocks/>
          </p:cNvCxnSpPr>
          <p:nvPr/>
        </p:nvCxnSpPr>
        <p:spPr>
          <a:xfrm flipV="1">
            <a:off x="8575423" y="2653734"/>
            <a:ext cx="0" cy="40201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Conector recto 133">
            <a:extLst>
              <a:ext uri="{FF2B5EF4-FFF2-40B4-BE49-F238E27FC236}">
                <a16:creationId xmlns:a16="http://schemas.microsoft.com/office/drawing/2014/main" id="{B43AC3C3-EBC4-47EC-B6A4-3C3B6CBEE516}"/>
              </a:ext>
            </a:extLst>
          </p:cNvPr>
          <p:cNvCxnSpPr>
            <a:cxnSpLocks/>
          </p:cNvCxnSpPr>
          <p:nvPr/>
        </p:nvCxnSpPr>
        <p:spPr>
          <a:xfrm flipV="1">
            <a:off x="8582579" y="3842529"/>
            <a:ext cx="0" cy="40201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Conector recto 134">
            <a:extLst>
              <a:ext uri="{FF2B5EF4-FFF2-40B4-BE49-F238E27FC236}">
                <a16:creationId xmlns:a16="http://schemas.microsoft.com/office/drawing/2014/main" id="{B8461404-97E0-40CD-B5DF-D3FA98CF12D8}"/>
              </a:ext>
            </a:extLst>
          </p:cNvPr>
          <p:cNvCxnSpPr>
            <a:cxnSpLocks/>
          </p:cNvCxnSpPr>
          <p:nvPr/>
        </p:nvCxnSpPr>
        <p:spPr>
          <a:xfrm flipV="1">
            <a:off x="8654602" y="5030434"/>
            <a:ext cx="0" cy="55006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FB54032-34FF-4D80-A372-E4AC311F93F0}"/>
              </a:ext>
            </a:extLst>
          </p:cNvPr>
          <p:cNvCxnSpPr>
            <a:cxnSpLocks/>
          </p:cNvCxnSpPr>
          <p:nvPr/>
        </p:nvCxnSpPr>
        <p:spPr>
          <a:xfrm>
            <a:off x="9575440" y="3141133"/>
            <a:ext cx="11348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05B49122-81F9-4A33-840B-3C06272AE4E3}"/>
              </a:ext>
            </a:extLst>
          </p:cNvPr>
          <p:cNvCxnSpPr>
            <a:cxnSpLocks/>
          </p:cNvCxnSpPr>
          <p:nvPr/>
        </p:nvCxnSpPr>
        <p:spPr>
          <a:xfrm>
            <a:off x="9575440" y="3551766"/>
            <a:ext cx="12192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ACBC84FE-3358-4D9C-BE93-8CA25D45AACF}"/>
              </a:ext>
            </a:extLst>
          </p:cNvPr>
          <p:cNvCxnSpPr>
            <a:cxnSpLocks/>
          </p:cNvCxnSpPr>
          <p:nvPr/>
        </p:nvCxnSpPr>
        <p:spPr>
          <a:xfrm>
            <a:off x="9575440" y="4318000"/>
            <a:ext cx="11348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0179DC9C-6328-4C5B-A3EC-2EAC46BFAE94}"/>
              </a:ext>
            </a:extLst>
          </p:cNvPr>
          <p:cNvCxnSpPr>
            <a:cxnSpLocks/>
          </p:cNvCxnSpPr>
          <p:nvPr/>
        </p:nvCxnSpPr>
        <p:spPr>
          <a:xfrm>
            <a:off x="9575440" y="4728633"/>
            <a:ext cx="12192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D9E9D75C-5943-419B-B5B7-7C366FD205F9}"/>
              </a:ext>
            </a:extLst>
          </p:cNvPr>
          <p:cNvCxnSpPr>
            <a:cxnSpLocks/>
          </p:cNvCxnSpPr>
          <p:nvPr/>
        </p:nvCxnSpPr>
        <p:spPr>
          <a:xfrm>
            <a:off x="9575440" y="5655734"/>
            <a:ext cx="11348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CBFA4FD4-826E-41B8-9712-015611D393D9}"/>
              </a:ext>
            </a:extLst>
          </p:cNvPr>
          <p:cNvCxnSpPr>
            <a:cxnSpLocks/>
          </p:cNvCxnSpPr>
          <p:nvPr/>
        </p:nvCxnSpPr>
        <p:spPr>
          <a:xfrm>
            <a:off x="9575440" y="6066367"/>
            <a:ext cx="12192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6C47E6E3-0A26-445A-8F60-667A083112AE}"/>
              </a:ext>
            </a:extLst>
          </p:cNvPr>
          <p:cNvCxnSpPr>
            <a:cxnSpLocks/>
          </p:cNvCxnSpPr>
          <p:nvPr/>
        </p:nvCxnSpPr>
        <p:spPr>
          <a:xfrm>
            <a:off x="9601197" y="2349500"/>
            <a:ext cx="12192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6805DFDD-B802-4F7B-B7D6-013A84D783A9}"/>
              </a:ext>
            </a:extLst>
          </p:cNvPr>
          <p:cNvSpPr>
            <a:spLocks noGrp="1"/>
          </p:cNvSpPr>
          <p:nvPr>
            <p:ph type="title"/>
          </p:nvPr>
        </p:nvSpPr>
        <p:spPr/>
        <p:txBody>
          <a:bodyPr/>
          <a:lstStyle/>
          <a:p>
            <a:r>
              <a:rPr lang="es-MX" dirty="0"/>
              <a:t>Circuito:</a:t>
            </a:r>
            <a:br>
              <a:rPr lang="es-MX" dirty="0"/>
            </a:br>
            <a:endParaRPr lang="es-MX" dirty="0"/>
          </a:p>
        </p:txBody>
      </p:sp>
      <p:sp>
        <p:nvSpPr>
          <p:cNvPr id="3" name="Rectángulo 2">
            <a:extLst>
              <a:ext uri="{FF2B5EF4-FFF2-40B4-BE49-F238E27FC236}">
                <a16:creationId xmlns:a16="http://schemas.microsoft.com/office/drawing/2014/main" id="{A21CDE00-B277-4054-8621-E4D6DF621A8C}"/>
              </a:ext>
            </a:extLst>
          </p:cNvPr>
          <p:cNvSpPr/>
          <p:nvPr/>
        </p:nvSpPr>
        <p:spPr>
          <a:xfrm>
            <a:off x="4434387" y="1725769"/>
            <a:ext cx="2137893" cy="444643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Arduino</a:t>
            </a:r>
          </a:p>
          <a:p>
            <a:pPr algn="ctr"/>
            <a:r>
              <a:rPr lang="es-MX" dirty="0"/>
              <a:t>ESP32</a:t>
            </a:r>
          </a:p>
        </p:txBody>
      </p:sp>
      <p:sp>
        <p:nvSpPr>
          <p:cNvPr id="4" name="Rectángulo 3">
            <a:extLst>
              <a:ext uri="{FF2B5EF4-FFF2-40B4-BE49-F238E27FC236}">
                <a16:creationId xmlns:a16="http://schemas.microsoft.com/office/drawing/2014/main" id="{64299C57-823F-47E1-B711-D39100FDC707}"/>
              </a:ext>
            </a:extLst>
          </p:cNvPr>
          <p:cNvSpPr/>
          <p:nvPr/>
        </p:nvSpPr>
        <p:spPr>
          <a:xfrm>
            <a:off x="8197402" y="1869046"/>
            <a:ext cx="1403797" cy="60530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ESC 1</a:t>
            </a:r>
          </a:p>
        </p:txBody>
      </p:sp>
      <p:sp>
        <p:nvSpPr>
          <p:cNvPr id="10" name="Rectángulo 9">
            <a:extLst>
              <a:ext uri="{FF2B5EF4-FFF2-40B4-BE49-F238E27FC236}">
                <a16:creationId xmlns:a16="http://schemas.microsoft.com/office/drawing/2014/main" id="{EEB4DB22-C11C-4360-AE03-B9C999726551}"/>
              </a:ext>
            </a:extLst>
          </p:cNvPr>
          <p:cNvSpPr/>
          <p:nvPr/>
        </p:nvSpPr>
        <p:spPr>
          <a:xfrm>
            <a:off x="8197400" y="3052292"/>
            <a:ext cx="1403797" cy="60530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ESC 2</a:t>
            </a:r>
          </a:p>
        </p:txBody>
      </p:sp>
      <p:sp>
        <p:nvSpPr>
          <p:cNvPr id="12" name="Rectángulo 11">
            <a:extLst>
              <a:ext uri="{FF2B5EF4-FFF2-40B4-BE49-F238E27FC236}">
                <a16:creationId xmlns:a16="http://schemas.microsoft.com/office/drawing/2014/main" id="{2DDF05CB-E1AA-4BC7-9E68-0D760434EB62}"/>
              </a:ext>
            </a:extLst>
          </p:cNvPr>
          <p:cNvSpPr/>
          <p:nvPr/>
        </p:nvSpPr>
        <p:spPr>
          <a:xfrm>
            <a:off x="8197400" y="4235537"/>
            <a:ext cx="1403797" cy="60530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ESC 3</a:t>
            </a:r>
          </a:p>
        </p:txBody>
      </p:sp>
      <p:sp>
        <p:nvSpPr>
          <p:cNvPr id="13" name="Rectángulo 12">
            <a:extLst>
              <a:ext uri="{FF2B5EF4-FFF2-40B4-BE49-F238E27FC236}">
                <a16:creationId xmlns:a16="http://schemas.microsoft.com/office/drawing/2014/main" id="{F42A0070-C571-4EC9-A3EF-7DAC28BF1546}"/>
              </a:ext>
            </a:extLst>
          </p:cNvPr>
          <p:cNvSpPr/>
          <p:nvPr/>
        </p:nvSpPr>
        <p:spPr>
          <a:xfrm>
            <a:off x="8197400" y="5566893"/>
            <a:ext cx="1403797" cy="60530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ESC 4</a:t>
            </a:r>
          </a:p>
        </p:txBody>
      </p:sp>
      <p:sp>
        <p:nvSpPr>
          <p:cNvPr id="6" name="Elipse 5">
            <a:extLst>
              <a:ext uri="{FF2B5EF4-FFF2-40B4-BE49-F238E27FC236}">
                <a16:creationId xmlns:a16="http://schemas.microsoft.com/office/drawing/2014/main" id="{8912CF2B-8CD0-4284-B620-BFD4A359F705}"/>
              </a:ext>
            </a:extLst>
          </p:cNvPr>
          <p:cNvSpPr/>
          <p:nvPr/>
        </p:nvSpPr>
        <p:spPr>
          <a:xfrm>
            <a:off x="10612191" y="1632933"/>
            <a:ext cx="1030309" cy="953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M1</a:t>
            </a:r>
          </a:p>
        </p:txBody>
      </p:sp>
      <p:sp>
        <p:nvSpPr>
          <p:cNvPr id="14" name="Elipse 13">
            <a:extLst>
              <a:ext uri="{FF2B5EF4-FFF2-40B4-BE49-F238E27FC236}">
                <a16:creationId xmlns:a16="http://schemas.microsoft.com/office/drawing/2014/main" id="{EAC04932-C230-474F-8169-3560F54796AF}"/>
              </a:ext>
            </a:extLst>
          </p:cNvPr>
          <p:cNvSpPr/>
          <p:nvPr/>
        </p:nvSpPr>
        <p:spPr>
          <a:xfrm>
            <a:off x="10637947" y="2878426"/>
            <a:ext cx="1030309" cy="953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M1</a:t>
            </a:r>
          </a:p>
        </p:txBody>
      </p:sp>
      <p:sp>
        <p:nvSpPr>
          <p:cNvPr id="15" name="Elipse 14">
            <a:extLst>
              <a:ext uri="{FF2B5EF4-FFF2-40B4-BE49-F238E27FC236}">
                <a16:creationId xmlns:a16="http://schemas.microsoft.com/office/drawing/2014/main" id="{7EE59A21-FB5B-4FB1-8515-6F41E4CFA8CD}"/>
              </a:ext>
            </a:extLst>
          </p:cNvPr>
          <p:cNvSpPr/>
          <p:nvPr/>
        </p:nvSpPr>
        <p:spPr>
          <a:xfrm>
            <a:off x="10612191" y="4061671"/>
            <a:ext cx="1030309" cy="953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M1</a:t>
            </a:r>
          </a:p>
        </p:txBody>
      </p:sp>
      <p:sp>
        <p:nvSpPr>
          <p:cNvPr id="16" name="Elipse 15">
            <a:extLst>
              <a:ext uri="{FF2B5EF4-FFF2-40B4-BE49-F238E27FC236}">
                <a16:creationId xmlns:a16="http://schemas.microsoft.com/office/drawing/2014/main" id="{4F0DE789-6CD4-4AE7-9103-314C92AF9AA6}"/>
              </a:ext>
            </a:extLst>
          </p:cNvPr>
          <p:cNvSpPr/>
          <p:nvPr/>
        </p:nvSpPr>
        <p:spPr>
          <a:xfrm>
            <a:off x="10612190" y="5393027"/>
            <a:ext cx="1030309" cy="953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M1</a:t>
            </a:r>
          </a:p>
        </p:txBody>
      </p:sp>
      <p:sp>
        <p:nvSpPr>
          <p:cNvPr id="8" name="Rectángulo 7">
            <a:extLst>
              <a:ext uri="{FF2B5EF4-FFF2-40B4-BE49-F238E27FC236}">
                <a16:creationId xmlns:a16="http://schemas.microsoft.com/office/drawing/2014/main" id="{3595A5CD-53D3-4E50-9761-3D12E20EA694}"/>
              </a:ext>
            </a:extLst>
          </p:cNvPr>
          <p:cNvSpPr/>
          <p:nvPr/>
        </p:nvSpPr>
        <p:spPr>
          <a:xfrm>
            <a:off x="1661375" y="3559398"/>
            <a:ext cx="1493949" cy="77917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MPU6050</a:t>
            </a:r>
          </a:p>
        </p:txBody>
      </p:sp>
      <p:sp>
        <p:nvSpPr>
          <p:cNvPr id="17" name="Rectángulo 16">
            <a:extLst>
              <a:ext uri="{FF2B5EF4-FFF2-40B4-BE49-F238E27FC236}">
                <a16:creationId xmlns:a16="http://schemas.microsoft.com/office/drawing/2014/main" id="{A87A875E-10A4-4EFE-BBA3-31D2907A512E}"/>
              </a:ext>
            </a:extLst>
          </p:cNvPr>
          <p:cNvSpPr/>
          <p:nvPr/>
        </p:nvSpPr>
        <p:spPr>
          <a:xfrm>
            <a:off x="8654602" y="347730"/>
            <a:ext cx="2165797" cy="79526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Batería 11.1 V</a:t>
            </a:r>
          </a:p>
        </p:txBody>
      </p:sp>
      <p:cxnSp>
        <p:nvCxnSpPr>
          <p:cNvPr id="19" name="Conector recto 18">
            <a:extLst>
              <a:ext uri="{FF2B5EF4-FFF2-40B4-BE49-F238E27FC236}">
                <a16:creationId xmlns:a16="http://schemas.microsoft.com/office/drawing/2014/main" id="{B3462CD9-F8C6-4278-9CC1-7292F7B1E482}"/>
              </a:ext>
            </a:extLst>
          </p:cNvPr>
          <p:cNvCxnSpPr/>
          <p:nvPr/>
        </p:nvCxnSpPr>
        <p:spPr>
          <a:xfrm>
            <a:off x="9601197" y="1938867"/>
            <a:ext cx="10367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2B4DE63B-59C4-45E6-98A7-907558689ABB}"/>
              </a:ext>
            </a:extLst>
          </p:cNvPr>
          <p:cNvCxnSpPr>
            <a:cxnSpLocks/>
          </p:cNvCxnSpPr>
          <p:nvPr/>
        </p:nvCxnSpPr>
        <p:spPr>
          <a:xfrm>
            <a:off x="9601197" y="2150533"/>
            <a:ext cx="10367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C0240AF1-DE04-4750-BA54-82B59E4CD86F}"/>
              </a:ext>
            </a:extLst>
          </p:cNvPr>
          <p:cNvCxnSpPr>
            <a:cxnSpLocks/>
            <a:endCxn id="14" idx="2"/>
          </p:cNvCxnSpPr>
          <p:nvPr/>
        </p:nvCxnSpPr>
        <p:spPr>
          <a:xfrm>
            <a:off x="9601197" y="3344332"/>
            <a:ext cx="1036750" cy="106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38B7E88D-E383-40D6-BCD4-23572EADA841}"/>
              </a:ext>
            </a:extLst>
          </p:cNvPr>
          <p:cNvCxnSpPr>
            <a:cxnSpLocks/>
          </p:cNvCxnSpPr>
          <p:nvPr/>
        </p:nvCxnSpPr>
        <p:spPr>
          <a:xfrm>
            <a:off x="9575440" y="4529666"/>
            <a:ext cx="10367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4931F39B-F1E6-4743-9D26-734B1965B7F1}"/>
              </a:ext>
            </a:extLst>
          </p:cNvPr>
          <p:cNvCxnSpPr>
            <a:cxnSpLocks/>
          </p:cNvCxnSpPr>
          <p:nvPr/>
        </p:nvCxnSpPr>
        <p:spPr>
          <a:xfrm>
            <a:off x="9575440" y="5867400"/>
            <a:ext cx="10367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7D60F336-9B0E-48D1-B8CC-2221AC86E648}"/>
              </a:ext>
            </a:extLst>
          </p:cNvPr>
          <p:cNvCxnSpPr>
            <a:cxnSpLocks/>
          </p:cNvCxnSpPr>
          <p:nvPr/>
        </p:nvCxnSpPr>
        <p:spPr>
          <a:xfrm flipH="1">
            <a:off x="7366000" y="431800"/>
            <a:ext cx="128860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6322DA68-0657-44AA-B4BC-256242AB4F7C}"/>
              </a:ext>
            </a:extLst>
          </p:cNvPr>
          <p:cNvCxnSpPr>
            <a:cxnSpLocks/>
          </p:cNvCxnSpPr>
          <p:nvPr/>
        </p:nvCxnSpPr>
        <p:spPr>
          <a:xfrm>
            <a:off x="7366000" y="431800"/>
            <a:ext cx="0" cy="5317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EE6D088F-9E07-414A-BC1F-F5CF017F5E2D}"/>
              </a:ext>
            </a:extLst>
          </p:cNvPr>
          <p:cNvCxnSpPr>
            <a:cxnSpLocks/>
          </p:cNvCxnSpPr>
          <p:nvPr/>
        </p:nvCxnSpPr>
        <p:spPr>
          <a:xfrm flipH="1">
            <a:off x="7366000" y="1938867"/>
            <a:ext cx="831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13C40E10-EB65-4FCE-BBD6-65C8F278C69A}"/>
              </a:ext>
            </a:extLst>
          </p:cNvPr>
          <p:cNvCxnSpPr>
            <a:cxnSpLocks/>
          </p:cNvCxnSpPr>
          <p:nvPr/>
        </p:nvCxnSpPr>
        <p:spPr>
          <a:xfrm flipH="1">
            <a:off x="7366000" y="3234267"/>
            <a:ext cx="831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7B7C005F-82CA-4D68-A9D5-A177A3671B93}"/>
              </a:ext>
            </a:extLst>
          </p:cNvPr>
          <p:cNvCxnSpPr>
            <a:cxnSpLocks/>
          </p:cNvCxnSpPr>
          <p:nvPr/>
        </p:nvCxnSpPr>
        <p:spPr>
          <a:xfrm flipH="1">
            <a:off x="7366000" y="4411134"/>
            <a:ext cx="831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9FCEDE49-1627-46F8-8F05-B78E3E67874D}"/>
              </a:ext>
            </a:extLst>
          </p:cNvPr>
          <p:cNvCxnSpPr>
            <a:cxnSpLocks/>
          </p:cNvCxnSpPr>
          <p:nvPr/>
        </p:nvCxnSpPr>
        <p:spPr>
          <a:xfrm flipH="1">
            <a:off x="7366000" y="5731934"/>
            <a:ext cx="831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FE86D031-F16F-45DC-80B6-8CA5DD135D4B}"/>
              </a:ext>
            </a:extLst>
          </p:cNvPr>
          <p:cNvCxnSpPr>
            <a:cxnSpLocks/>
          </p:cNvCxnSpPr>
          <p:nvPr/>
        </p:nvCxnSpPr>
        <p:spPr>
          <a:xfrm flipH="1">
            <a:off x="7781700" y="914400"/>
            <a:ext cx="8915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F2FD2B9E-682C-4E3E-8D82-89C94854AD82}"/>
              </a:ext>
            </a:extLst>
          </p:cNvPr>
          <p:cNvCxnSpPr>
            <a:cxnSpLocks/>
          </p:cNvCxnSpPr>
          <p:nvPr/>
        </p:nvCxnSpPr>
        <p:spPr>
          <a:xfrm>
            <a:off x="7781700" y="914400"/>
            <a:ext cx="0" cy="51519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BA74FB86-283A-44A3-99C9-D06614FD7B3C}"/>
              </a:ext>
            </a:extLst>
          </p:cNvPr>
          <p:cNvCxnSpPr>
            <a:cxnSpLocks/>
          </p:cNvCxnSpPr>
          <p:nvPr/>
        </p:nvCxnSpPr>
        <p:spPr>
          <a:xfrm>
            <a:off x="7768103" y="6066367"/>
            <a:ext cx="429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8B0E4107-8CEB-433E-85A9-2691EFE8FB60}"/>
              </a:ext>
            </a:extLst>
          </p:cNvPr>
          <p:cNvCxnSpPr>
            <a:cxnSpLocks/>
          </p:cNvCxnSpPr>
          <p:nvPr/>
        </p:nvCxnSpPr>
        <p:spPr>
          <a:xfrm>
            <a:off x="7768103" y="4673600"/>
            <a:ext cx="429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0CCC2449-B3D4-4058-A807-51F893D27DF6}"/>
              </a:ext>
            </a:extLst>
          </p:cNvPr>
          <p:cNvCxnSpPr>
            <a:cxnSpLocks/>
          </p:cNvCxnSpPr>
          <p:nvPr/>
        </p:nvCxnSpPr>
        <p:spPr>
          <a:xfrm>
            <a:off x="7768103" y="3490383"/>
            <a:ext cx="429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34F84620-E923-428E-BDED-233A80B32B8C}"/>
              </a:ext>
            </a:extLst>
          </p:cNvPr>
          <p:cNvCxnSpPr>
            <a:cxnSpLocks/>
          </p:cNvCxnSpPr>
          <p:nvPr/>
        </p:nvCxnSpPr>
        <p:spPr>
          <a:xfrm>
            <a:off x="7768102" y="2279649"/>
            <a:ext cx="429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337B3A00-FF52-493C-9491-AEA1D3258E01}"/>
              </a:ext>
            </a:extLst>
          </p:cNvPr>
          <p:cNvCxnSpPr>
            <a:cxnSpLocks/>
          </p:cNvCxnSpPr>
          <p:nvPr/>
        </p:nvCxnSpPr>
        <p:spPr>
          <a:xfrm flipH="1" flipV="1">
            <a:off x="8331201" y="1679620"/>
            <a:ext cx="1" cy="1894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C9EAA30B-AE53-41C8-AB27-78F08BCB1C97}"/>
              </a:ext>
            </a:extLst>
          </p:cNvPr>
          <p:cNvCxnSpPr>
            <a:cxnSpLocks/>
          </p:cNvCxnSpPr>
          <p:nvPr/>
        </p:nvCxnSpPr>
        <p:spPr>
          <a:xfrm>
            <a:off x="7035800" y="1682752"/>
            <a:ext cx="12954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D6A732F8-B2D2-4C5A-A512-4C69AC887DA3}"/>
              </a:ext>
            </a:extLst>
          </p:cNvPr>
          <p:cNvCxnSpPr>
            <a:cxnSpLocks/>
          </p:cNvCxnSpPr>
          <p:nvPr/>
        </p:nvCxnSpPr>
        <p:spPr>
          <a:xfrm flipV="1">
            <a:off x="7031147" y="1698048"/>
            <a:ext cx="1" cy="7082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ector recto 81">
            <a:extLst>
              <a:ext uri="{FF2B5EF4-FFF2-40B4-BE49-F238E27FC236}">
                <a16:creationId xmlns:a16="http://schemas.microsoft.com/office/drawing/2014/main" id="{FC303402-CAE9-427F-ACE2-1D82CB9CAB30}"/>
              </a:ext>
            </a:extLst>
          </p:cNvPr>
          <p:cNvCxnSpPr>
            <a:cxnSpLocks/>
          </p:cNvCxnSpPr>
          <p:nvPr/>
        </p:nvCxnSpPr>
        <p:spPr>
          <a:xfrm>
            <a:off x="6572278" y="2406293"/>
            <a:ext cx="4364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CuadroTexto 83">
            <a:extLst>
              <a:ext uri="{FF2B5EF4-FFF2-40B4-BE49-F238E27FC236}">
                <a16:creationId xmlns:a16="http://schemas.microsoft.com/office/drawing/2014/main" id="{C0F655C6-63F8-4F19-9259-4AACD9FF8E9B}"/>
              </a:ext>
            </a:extLst>
          </p:cNvPr>
          <p:cNvSpPr txBox="1"/>
          <p:nvPr/>
        </p:nvSpPr>
        <p:spPr>
          <a:xfrm>
            <a:off x="6170176" y="2283182"/>
            <a:ext cx="436338" cy="246221"/>
          </a:xfrm>
          <a:prstGeom prst="rect">
            <a:avLst/>
          </a:prstGeom>
          <a:noFill/>
        </p:spPr>
        <p:txBody>
          <a:bodyPr wrap="none" rtlCol="0">
            <a:spAutoFit/>
          </a:bodyPr>
          <a:lstStyle/>
          <a:p>
            <a:r>
              <a:rPr lang="es-MX" sz="1000" dirty="0"/>
              <a:t>GND</a:t>
            </a:r>
          </a:p>
        </p:txBody>
      </p:sp>
      <p:sp>
        <p:nvSpPr>
          <p:cNvPr id="86" name="CuadroTexto 85">
            <a:extLst>
              <a:ext uri="{FF2B5EF4-FFF2-40B4-BE49-F238E27FC236}">
                <a16:creationId xmlns:a16="http://schemas.microsoft.com/office/drawing/2014/main" id="{6E773F3A-6F58-4C3E-B8DE-82749AC158C2}"/>
              </a:ext>
            </a:extLst>
          </p:cNvPr>
          <p:cNvSpPr txBox="1"/>
          <p:nvPr/>
        </p:nvSpPr>
        <p:spPr>
          <a:xfrm>
            <a:off x="6143208" y="3231833"/>
            <a:ext cx="436338" cy="246221"/>
          </a:xfrm>
          <a:prstGeom prst="rect">
            <a:avLst/>
          </a:prstGeom>
          <a:noFill/>
        </p:spPr>
        <p:txBody>
          <a:bodyPr wrap="none" rtlCol="0">
            <a:spAutoFit/>
          </a:bodyPr>
          <a:lstStyle/>
          <a:p>
            <a:r>
              <a:rPr lang="es-MX" sz="1000" dirty="0"/>
              <a:t>GND</a:t>
            </a:r>
          </a:p>
        </p:txBody>
      </p:sp>
      <p:sp>
        <p:nvSpPr>
          <p:cNvPr id="87" name="CuadroTexto 86">
            <a:extLst>
              <a:ext uri="{FF2B5EF4-FFF2-40B4-BE49-F238E27FC236}">
                <a16:creationId xmlns:a16="http://schemas.microsoft.com/office/drawing/2014/main" id="{9FDBC966-7BC1-47BF-A0CF-801AFBA23AE8}"/>
              </a:ext>
            </a:extLst>
          </p:cNvPr>
          <p:cNvSpPr txBox="1"/>
          <p:nvPr/>
        </p:nvSpPr>
        <p:spPr>
          <a:xfrm>
            <a:off x="6143208" y="4083193"/>
            <a:ext cx="436338" cy="246221"/>
          </a:xfrm>
          <a:prstGeom prst="rect">
            <a:avLst/>
          </a:prstGeom>
          <a:noFill/>
        </p:spPr>
        <p:txBody>
          <a:bodyPr wrap="none" rtlCol="0">
            <a:spAutoFit/>
          </a:bodyPr>
          <a:lstStyle/>
          <a:p>
            <a:r>
              <a:rPr lang="es-MX" sz="1000" dirty="0"/>
              <a:t>GND</a:t>
            </a:r>
          </a:p>
        </p:txBody>
      </p:sp>
      <p:sp>
        <p:nvSpPr>
          <p:cNvPr id="88" name="CuadroTexto 87">
            <a:extLst>
              <a:ext uri="{FF2B5EF4-FFF2-40B4-BE49-F238E27FC236}">
                <a16:creationId xmlns:a16="http://schemas.microsoft.com/office/drawing/2014/main" id="{8087AB4F-C0F6-41D7-AF60-F222EFCE1BD9}"/>
              </a:ext>
            </a:extLst>
          </p:cNvPr>
          <p:cNvSpPr txBox="1"/>
          <p:nvPr/>
        </p:nvSpPr>
        <p:spPr>
          <a:xfrm>
            <a:off x="6153059" y="5004586"/>
            <a:ext cx="436338" cy="246221"/>
          </a:xfrm>
          <a:prstGeom prst="rect">
            <a:avLst/>
          </a:prstGeom>
          <a:noFill/>
        </p:spPr>
        <p:txBody>
          <a:bodyPr wrap="none" rtlCol="0">
            <a:spAutoFit/>
          </a:bodyPr>
          <a:lstStyle/>
          <a:p>
            <a:r>
              <a:rPr lang="es-MX" sz="1000" dirty="0"/>
              <a:t>GND</a:t>
            </a:r>
          </a:p>
        </p:txBody>
      </p:sp>
      <p:cxnSp>
        <p:nvCxnSpPr>
          <p:cNvPr id="89" name="Conector recto 88">
            <a:extLst>
              <a:ext uri="{FF2B5EF4-FFF2-40B4-BE49-F238E27FC236}">
                <a16:creationId xmlns:a16="http://schemas.microsoft.com/office/drawing/2014/main" id="{D7665615-3BCF-441B-B7E2-EDF1090B70F9}"/>
              </a:ext>
            </a:extLst>
          </p:cNvPr>
          <p:cNvCxnSpPr>
            <a:cxnSpLocks/>
          </p:cNvCxnSpPr>
          <p:nvPr/>
        </p:nvCxnSpPr>
        <p:spPr>
          <a:xfrm>
            <a:off x="6556049" y="3354942"/>
            <a:ext cx="58492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CA10F45D-4729-4F4D-ADC1-A03FB7E2A72A}"/>
              </a:ext>
            </a:extLst>
          </p:cNvPr>
          <p:cNvCxnSpPr>
            <a:cxnSpLocks/>
          </p:cNvCxnSpPr>
          <p:nvPr/>
        </p:nvCxnSpPr>
        <p:spPr>
          <a:xfrm>
            <a:off x="7140975" y="2865972"/>
            <a:ext cx="0" cy="4889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4369CD82-8DD7-4640-9651-1AEBDDFC852E}"/>
              </a:ext>
            </a:extLst>
          </p:cNvPr>
          <p:cNvCxnSpPr>
            <a:cxnSpLocks/>
          </p:cNvCxnSpPr>
          <p:nvPr/>
        </p:nvCxnSpPr>
        <p:spPr>
          <a:xfrm flipH="1" flipV="1">
            <a:off x="8350396" y="2849628"/>
            <a:ext cx="1" cy="1894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ector recto 94">
            <a:extLst>
              <a:ext uri="{FF2B5EF4-FFF2-40B4-BE49-F238E27FC236}">
                <a16:creationId xmlns:a16="http://schemas.microsoft.com/office/drawing/2014/main" id="{AA768D26-1546-4773-AAC0-CD3A9C4F4157}"/>
              </a:ext>
            </a:extLst>
          </p:cNvPr>
          <p:cNvCxnSpPr>
            <a:cxnSpLocks/>
          </p:cNvCxnSpPr>
          <p:nvPr/>
        </p:nvCxnSpPr>
        <p:spPr>
          <a:xfrm flipH="1" flipV="1">
            <a:off x="8376995" y="4046110"/>
            <a:ext cx="1" cy="1894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ector recto 95">
            <a:extLst>
              <a:ext uri="{FF2B5EF4-FFF2-40B4-BE49-F238E27FC236}">
                <a16:creationId xmlns:a16="http://schemas.microsoft.com/office/drawing/2014/main" id="{DD7D939F-4DE5-46A4-B1D2-20EEC2842771}"/>
              </a:ext>
            </a:extLst>
          </p:cNvPr>
          <p:cNvCxnSpPr>
            <a:cxnSpLocks/>
          </p:cNvCxnSpPr>
          <p:nvPr/>
        </p:nvCxnSpPr>
        <p:spPr>
          <a:xfrm flipH="1" flipV="1">
            <a:off x="8376993" y="5384560"/>
            <a:ext cx="1" cy="1894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ector recto 96">
            <a:extLst>
              <a:ext uri="{FF2B5EF4-FFF2-40B4-BE49-F238E27FC236}">
                <a16:creationId xmlns:a16="http://schemas.microsoft.com/office/drawing/2014/main" id="{E4F8720B-8149-430F-894A-A8668459E69D}"/>
              </a:ext>
            </a:extLst>
          </p:cNvPr>
          <p:cNvCxnSpPr>
            <a:cxnSpLocks/>
          </p:cNvCxnSpPr>
          <p:nvPr/>
        </p:nvCxnSpPr>
        <p:spPr>
          <a:xfrm flipH="1">
            <a:off x="7140975" y="2849628"/>
            <a:ext cx="1209422" cy="151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ector recto 99">
            <a:extLst>
              <a:ext uri="{FF2B5EF4-FFF2-40B4-BE49-F238E27FC236}">
                <a16:creationId xmlns:a16="http://schemas.microsoft.com/office/drawing/2014/main" id="{689B67DC-98A9-49B3-BA77-06553D55E59A}"/>
              </a:ext>
            </a:extLst>
          </p:cNvPr>
          <p:cNvCxnSpPr>
            <a:cxnSpLocks/>
          </p:cNvCxnSpPr>
          <p:nvPr/>
        </p:nvCxnSpPr>
        <p:spPr>
          <a:xfrm flipH="1">
            <a:off x="7176989" y="4043536"/>
            <a:ext cx="1209422" cy="151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A9BA54BC-CC40-416D-8989-A8E75E7076B9}"/>
              </a:ext>
            </a:extLst>
          </p:cNvPr>
          <p:cNvCxnSpPr>
            <a:cxnSpLocks/>
          </p:cNvCxnSpPr>
          <p:nvPr/>
        </p:nvCxnSpPr>
        <p:spPr>
          <a:xfrm flipH="1">
            <a:off x="7159879" y="5364335"/>
            <a:ext cx="1209422" cy="151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Conector recto 101">
            <a:extLst>
              <a:ext uri="{FF2B5EF4-FFF2-40B4-BE49-F238E27FC236}">
                <a16:creationId xmlns:a16="http://schemas.microsoft.com/office/drawing/2014/main" id="{A2F68C21-9435-4D31-9B0C-D6BDD236DDF2}"/>
              </a:ext>
            </a:extLst>
          </p:cNvPr>
          <p:cNvCxnSpPr>
            <a:cxnSpLocks/>
          </p:cNvCxnSpPr>
          <p:nvPr/>
        </p:nvCxnSpPr>
        <p:spPr>
          <a:xfrm>
            <a:off x="7176989" y="4076706"/>
            <a:ext cx="0" cy="1588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ADA24F4C-A56B-45BA-AB0A-545ECE4FAAFA}"/>
              </a:ext>
            </a:extLst>
          </p:cNvPr>
          <p:cNvCxnSpPr>
            <a:cxnSpLocks/>
          </p:cNvCxnSpPr>
          <p:nvPr/>
        </p:nvCxnSpPr>
        <p:spPr>
          <a:xfrm>
            <a:off x="6589914" y="4236098"/>
            <a:ext cx="58492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5107360C-884A-4E3C-95EC-44F2E45A189E}"/>
              </a:ext>
            </a:extLst>
          </p:cNvPr>
          <p:cNvCxnSpPr>
            <a:cxnSpLocks/>
          </p:cNvCxnSpPr>
          <p:nvPr/>
        </p:nvCxnSpPr>
        <p:spPr>
          <a:xfrm>
            <a:off x="6564165" y="5137453"/>
            <a:ext cx="58492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0B7C983D-6082-4BC7-91EC-F4F69CB5B365}"/>
              </a:ext>
            </a:extLst>
          </p:cNvPr>
          <p:cNvCxnSpPr>
            <a:cxnSpLocks/>
          </p:cNvCxnSpPr>
          <p:nvPr/>
        </p:nvCxnSpPr>
        <p:spPr>
          <a:xfrm>
            <a:off x="7156783" y="5159952"/>
            <a:ext cx="3096" cy="2195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CuadroTexto 110">
            <a:extLst>
              <a:ext uri="{FF2B5EF4-FFF2-40B4-BE49-F238E27FC236}">
                <a16:creationId xmlns:a16="http://schemas.microsoft.com/office/drawing/2014/main" id="{7480A241-5B31-4D56-97E8-BF6022BF371C}"/>
              </a:ext>
            </a:extLst>
          </p:cNvPr>
          <p:cNvSpPr txBox="1"/>
          <p:nvPr/>
        </p:nvSpPr>
        <p:spPr>
          <a:xfrm>
            <a:off x="6161047" y="2029265"/>
            <a:ext cx="418704" cy="246221"/>
          </a:xfrm>
          <a:prstGeom prst="rect">
            <a:avLst/>
          </a:prstGeom>
          <a:noFill/>
        </p:spPr>
        <p:txBody>
          <a:bodyPr wrap="none" rtlCol="0">
            <a:spAutoFit/>
          </a:bodyPr>
          <a:lstStyle/>
          <a:p>
            <a:r>
              <a:rPr lang="es-MX" sz="1000" dirty="0"/>
              <a:t>D15</a:t>
            </a:r>
          </a:p>
        </p:txBody>
      </p:sp>
      <p:sp>
        <p:nvSpPr>
          <p:cNvPr id="112" name="CuadroTexto 111">
            <a:extLst>
              <a:ext uri="{FF2B5EF4-FFF2-40B4-BE49-F238E27FC236}">
                <a16:creationId xmlns:a16="http://schemas.microsoft.com/office/drawing/2014/main" id="{7CB0FDD1-0A60-4FF1-9423-CE8699FA01F9}"/>
              </a:ext>
            </a:extLst>
          </p:cNvPr>
          <p:cNvSpPr txBox="1"/>
          <p:nvPr/>
        </p:nvSpPr>
        <p:spPr>
          <a:xfrm>
            <a:off x="6187900" y="2987346"/>
            <a:ext cx="343364" cy="246221"/>
          </a:xfrm>
          <a:prstGeom prst="rect">
            <a:avLst/>
          </a:prstGeom>
          <a:noFill/>
        </p:spPr>
        <p:txBody>
          <a:bodyPr wrap="none" rtlCol="0">
            <a:spAutoFit/>
          </a:bodyPr>
          <a:lstStyle/>
          <a:p>
            <a:r>
              <a:rPr lang="es-MX" sz="1000" dirty="0"/>
              <a:t>D2</a:t>
            </a:r>
          </a:p>
        </p:txBody>
      </p:sp>
      <p:sp>
        <p:nvSpPr>
          <p:cNvPr id="113" name="CuadroTexto 112">
            <a:extLst>
              <a:ext uri="{FF2B5EF4-FFF2-40B4-BE49-F238E27FC236}">
                <a16:creationId xmlns:a16="http://schemas.microsoft.com/office/drawing/2014/main" id="{A30B1A7F-A5EF-4652-82E4-291862F03E15}"/>
              </a:ext>
            </a:extLst>
          </p:cNvPr>
          <p:cNvSpPr txBox="1"/>
          <p:nvPr/>
        </p:nvSpPr>
        <p:spPr>
          <a:xfrm>
            <a:off x="6173915" y="3845069"/>
            <a:ext cx="343364" cy="246221"/>
          </a:xfrm>
          <a:prstGeom prst="rect">
            <a:avLst/>
          </a:prstGeom>
          <a:noFill/>
        </p:spPr>
        <p:txBody>
          <a:bodyPr wrap="none" rtlCol="0">
            <a:spAutoFit/>
          </a:bodyPr>
          <a:lstStyle/>
          <a:p>
            <a:r>
              <a:rPr lang="es-MX" sz="1000" dirty="0"/>
              <a:t>D4</a:t>
            </a:r>
          </a:p>
        </p:txBody>
      </p:sp>
      <p:sp>
        <p:nvSpPr>
          <p:cNvPr id="114" name="CuadroTexto 113">
            <a:extLst>
              <a:ext uri="{FF2B5EF4-FFF2-40B4-BE49-F238E27FC236}">
                <a16:creationId xmlns:a16="http://schemas.microsoft.com/office/drawing/2014/main" id="{FF667A86-D7D7-4E1C-98ED-901CCDC77C52}"/>
              </a:ext>
            </a:extLst>
          </p:cNvPr>
          <p:cNvSpPr txBox="1"/>
          <p:nvPr/>
        </p:nvSpPr>
        <p:spPr>
          <a:xfrm>
            <a:off x="6178993" y="4717733"/>
            <a:ext cx="418704" cy="246221"/>
          </a:xfrm>
          <a:prstGeom prst="rect">
            <a:avLst/>
          </a:prstGeom>
          <a:noFill/>
        </p:spPr>
        <p:txBody>
          <a:bodyPr wrap="none" rtlCol="0">
            <a:spAutoFit/>
          </a:bodyPr>
          <a:lstStyle/>
          <a:p>
            <a:r>
              <a:rPr lang="es-MX" sz="1000" dirty="0"/>
              <a:t>D16</a:t>
            </a:r>
          </a:p>
        </p:txBody>
      </p:sp>
      <p:cxnSp>
        <p:nvCxnSpPr>
          <p:cNvPr id="115" name="Conector recto 114">
            <a:extLst>
              <a:ext uri="{FF2B5EF4-FFF2-40B4-BE49-F238E27FC236}">
                <a16:creationId xmlns:a16="http://schemas.microsoft.com/office/drawing/2014/main" id="{1BDD5232-09E1-4F56-8C0D-CB2316905D21}"/>
              </a:ext>
            </a:extLst>
          </p:cNvPr>
          <p:cNvCxnSpPr>
            <a:cxnSpLocks/>
          </p:cNvCxnSpPr>
          <p:nvPr/>
        </p:nvCxnSpPr>
        <p:spPr>
          <a:xfrm flipH="1">
            <a:off x="6790504" y="1465216"/>
            <a:ext cx="1784920" cy="1339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Conector recto 121">
            <a:extLst>
              <a:ext uri="{FF2B5EF4-FFF2-40B4-BE49-F238E27FC236}">
                <a16:creationId xmlns:a16="http://schemas.microsoft.com/office/drawing/2014/main" id="{367A350F-98CB-4994-AB1A-00954FE2E4E1}"/>
              </a:ext>
            </a:extLst>
          </p:cNvPr>
          <p:cNvCxnSpPr>
            <a:cxnSpLocks/>
          </p:cNvCxnSpPr>
          <p:nvPr/>
        </p:nvCxnSpPr>
        <p:spPr>
          <a:xfrm>
            <a:off x="6790504" y="1491313"/>
            <a:ext cx="6800" cy="65922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Conector recto 124">
            <a:extLst>
              <a:ext uri="{FF2B5EF4-FFF2-40B4-BE49-F238E27FC236}">
                <a16:creationId xmlns:a16="http://schemas.microsoft.com/office/drawing/2014/main" id="{DFF1E30C-BC9E-4DE3-B7AC-D7271CB25F42}"/>
              </a:ext>
            </a:extLst>
          </p:cNvPr>
          <p:cNvCxnSpPr>
            <a:cxnSpLocks/>
            <a:stCxn id="111" idx="3"/>
          </p:cNvCxnSpPr>
          <p:nvPr/>
        </p:nvCxnSpPr>
        <p:spPr>
          <a:xfrm>
            <a:off x="6579751" y="2152376"/>
            <a:ext cx="22152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Conector recto 127">
            <a:extLst>
              <a:ext uri="{FF2B5EF4-FFF2-40B4-BE49-F238E27FC236}">
                <a16:creationId xmlns:a16="http://schemas.microsoft.com/office/drawing/2014/main" id="{344B6BB3-D85B-4F34-A779-B94AAD16DF23}"/>
              </a:ext>
            </a:extLst>
          </p:cNvPr>
          <p:cNvCxnSpPr>
            <a:cxnSpLocks/>
          </p:cNvCxnSpPr>
          <p:nvPr/>
        </p:nvCxnSpPr>
        <p:spPr>
          <a:xfrm>
            <a:off x="6564165" y="3968179"/>
            <a:ext cx="22152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Conector recto 128">
            <a:extLst>
              <a:ext uri="{FF2B5EF4-FFF2-40B4-BE49-F238E27FC236}">
                <a16:creationId xmlns:a16="http://schemas.microsoft.com/office/drawing/2014/main" id="{55F970E5-4487-473B-88A9-7A7F2B71CA63}"/>
              </a:ext>
            </a:extLst>
          </p:cNvPr>
          <p:cNvCxnSpPr>
            <a:cxnSpLocks/>
          </p:cNvCxnSpPr>
          <p:nvPr/>
        </p:nvCxnSpPr>
        <p:spPr>
          <a:xfrm>
            <a:off x="6572375" y="3141133"/>
            <a:ext cx="22152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Conector recto 129">
            <a:extLst>
              <a:ext uri="{FF2B5EF4-FFF2-40B4-BE49-F238E27FC236}">
                <a16:creationId xmlns:a16="http://schemas.microsoft.com/office/drawing/2014/main" id="{3ABAF62A-DFF6-4465-983D-905BEAFAF98C}"/>
              </a:ext>
            </a:extLst>
          </p:cNvPr>
          <p:cNvCxnSpPr>
            <a:cxnSpLocks/>
          </p:cNvCxnSpPr>
          <p:nvPr/>
        </p:nvCxnSpPr>
        <p:spPr>
          <a:xfrm>
            <a:off x="6589397" y="4840843"/>
            <a:ext cx="22152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Conector recto 130">
            <a:extLst>
              <a:ext uri="{FF2B5EF4-FFF2-40B4-BE49-F238E27FC236}">
                <a16:creationId xmlns:a16="http://schemas.microsoft.com/office/drawing/2014/main" id="{A2C6592A-95CB-46C6-9583-E1F28D2D2A28}"/>
              </a:ext>
            </a:extLst>
          </p:cNvPr>
          <p:cNvCxnSpPr>
            <a:cxnSpLocks/>
          </p:cNvCxnSpPr>
          <p:nvPr/>
        </p:nvCxnSpPr>
        <p:spPr>
          <a:xfrm>
            <a:off x="6777943" y="2674212"/>
            <a:ext cx="11151" cy="47969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Conector recto 135">
            <a:extLst>
              <a:ext uri="{FF2B5EF4-FFF2-40B4-BE49-F238E27FC236}">
                <a16:creationId xmlns:a16="http://schemas.microsoft.com/office/drawing/2014/main" id="{3A7A1470-08D1-4DA2-8BE1-F68379AD3E7F}"/>
              </a:ext>
            </a:extLst>
          </p:cNvPr>
          <p:cNvCxnSpPr>
            <a:cxnSpLocks/>
          </p:cNvCxnSpPr>
          <p:nvPr/>
        </p:nvCxnSpPr>
        <p:spPr>
          <a:xfrm flipH="1">
            <a:off x="6785694" y="2648726"/>
            <a:ext cx="1784920" cy="1339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Conector recto 138">
            <a:extLst>
              <a:ext uri="{FF2B5EF4-FFF2-40B4-BE49-F238E27FC236}">
                <a16:creationId xmlns:a16="http://schemas.microsoft.com/office/drawing/2014/main" id="{9F1F731E-90B5-4E8D-9710-E6C900323408}"/>
              </a:ext>
            </a:extLst>
          </p:cNvPr>
          <p:cNvCxnSpPr>
            <a:cxnSpLocks/>
          </p:cNvCxnSpPr>
          <p:nvPr/>
        </p:nvCxnSpPr>
        <p:spPr>
          <a:xfrm flipH="1">
            <a:off x="6777863" y="3834275"/>
            <a:ext cx="1784920" cy="1339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Conector recto 139">
            <a:extLst>
              <a:ext uri="{FF2B5EF4-FFF2-40B4-BE49-F238E27FC236}">
                <a16:creationId xmlns:a16="http://schemas.microsoft.com/office/drawing/2014/main" id="{2CC4FB6B-63F0-45D6-9528-7165BA5206AC}"/>
              </a:ext>
            </a:extLst>
          </p:cNvPr>
          <p:cNvCxnSpPr>
            <a:cxnSpLocks/>
          </p:cNvCxnSpPr>
          <p:nvPr/>
        </p:nvCxnSpPr>
        <p:spPr>
          <a:xfrm flipH="1" flipV="1">
            <a:off x="6810926" y="5030434"/>
            <a:ext cx="1843676" cy="662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Conector recto 142">
            <a:extLst>
              <a:ext uri="{FF2B5EF4-FFF2-40B4-BE49-F238E27FC236}">
                <a16:creationId xmlns:a16="http://schemas.microsoft.com/office/drawing/2014/main" id="{87E81912-831B-4911-8F6F-AFA300D2C78F}"/>
              </a:ext>
            </a:extLst>
          </p:cNvPr>
          <p:cNvCxnSpPr>
            <a:cxnSpLocks/>
          </p:cNvCxnSpPr>
          <p:nvPr/>
        </p:nvCxnSpPr>
        <p:spPr>
          <a:xfrm>
            <a:off x="6798096" y="3862292"/>
            <a:ext cx="0" cy="10758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Conector recto 144">
            <a:extLst>
              <a:ext uri="{FF2B5EF4-FFF2-40B4-BE49-F238E27FC236}">
                <a16:creationId xmlns:a16="http://schemas.microsoft.com/office/drawing/2014/main" id="{155B8BDE-A2BA-4EB3-8FDD-93E8ED5EFD7C}"/>
              </a:ext>
            </a:extLst>
          </p:cNvPr>
          <p:cNvCxnSpPr>
            <a:cxnSpLocks/>
          </p:cNvCxnSpPr>
          <p:nvPr/>
        </p:nvCxnSpPr>
        <p:spPr>
          <a:xfrm>
            <a:off x="2565200" y="2474353"/>
            <a:ext cx="1" cy="108122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47" name="Rectángulo 146">
            <a:extLst>
              <a:ext uri="{FF2B5EF4-FFF2-40B4-BE49-F238E27FC236}">
                <a16:creationId xmlns:a16="http://schemas.microsoft.com/office/drawing/2014/main" id="{3B14C283-8660-4D0C-B6CD-43E43DE69C32}"/>
              </a:ext>
            </a:extLst>
          </p:cNvPr>
          <p:cNvSpPr/>
          <p:nvPr/>
        </p:nvSpPr>
        <p:spPr>
          <a:xfrm>
            <a:off x="4365467" y="286848"/>
            <a:ext cx="2165797" cy="79526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a:t>Power</a:t>
            </a:r>
            <a:r>
              <a:rPr lang="es-MX" dirty="0"/>
              <a:t> Bank</a:t>
            </a:r>
          </a:p>
          <a:p>
            <a:pPr algn="ctr"/>
            <a:r>
              <a:rPr lang="es-MX" dirty="0"/>
              <a:t>(5 V)</a:t>
            </a:r>
          </a:p>
        </p:txBody>
      </p:sp>
      <p:cxnSp>
        <p:nvCxnSpPr>
          <p:cNvPr id="148" name="Conector recto 147">
            <a:extLst>
              <a:ext uri="{FF2B5EF4-FFF2-40B4-BE49-F238E27FC236}">
                <a16:creationId xmlns:a16="http://schemas.microsoft.com/office/drawing/2014/main" id="{8ADBE416-928A-4CE9-B02A-BFFCFEB7FADF}"/>
              </a:ext>
            </a:extLst>
          </p:cNvPr>
          <p:cNvCxnSpPr>
            <a:cxnSpLocks/>
          </p:cNvCxnSpPr>
          <p:nvPr/>
        </p:nvCxnSpPr>
        <p:spPr>
          <a:xfrm>
            <a:off x="5033376" y="1072380"/>
            <a:ext cx="0" cy="6436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Conector recto 151">
            <a:extLst>
              <a:ext uri="{FF2B5EF4-FFF2-40B4-BE49-F238E27FC236}">
                <a16:creationId xmlns:a16="http://schemas.microsoft.com/office/drawing/2014/main" id="{04979C95-7B1C-4D9F-8926-CBFF46DB8E89}"/>
              </a:ext>
            </a:extLst>
          </p:cNvPr>
          <p:cNvCxnSpPr>
            <a:cxnSpLocks/>
          </p:cNvCxnSpPr>
          <p:nvPr/>
        </p:nvCxnSpPr>
        <p:spPr>
          <a:xfrm>
            <a:off x="5935133" y="1082115"/>
            <a:ext cx="0" cy="6339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CuadroTexto 155">
            <a:extLst>
              <a:ext uri="{FF2B5EF4-FFF2-40B4-BE49-F238E27FC236}">
                <a16:creationId xmlns:a16="http://schemas.microsoft.com/office/drawing/2014/main" id="{F0232C8C-3868-4B6C-A8E7-D26DC59CA9A6}"/>
              </a:ext>
            </a:extLst>
          </p:cNvPr>
          <p:cNvSpPr txBox="1"/>
          <p:nvPr/>
        </p:nvSpPr>
        <p:spPr>
          <a:xfrm>
            <a:off x="5720133" y="1742412"/>
            <a:ext cx="436338" cy="246221"/>
          </a:xfrm>
          <a:prstGeom prst="rect">
            <a:avLst/>
          </a:prstGeom>
          <a:noFill/>
        </p:spPr>
        <p:txBody>
          <a:bodyPr wrap="none" rtlCol="0">
            <a:spAutoFit/>
          </a:bodyPr>
          <a:lstStyle/>
          <a:p>
            <a:r>
              <a:rPr lang="es-MX" sz="1000" dirty="0"/>
              <a:t>GND</a:t>
            </a:r>
          </a:p>
        </p:txBody>
      </p:sp>
      <p:cxnSp>
        <p:nvCxnSpPr>
          <p:cNvPr id="157" name="Conector recto 156">
            <a:extLst>
              <a:ext uri="{FF2B5EF4-FFF2-40B4-BE49-F238E27FC236}">
                <a16:creationId xmlns:a16="http://schemas.microsoft.com/office/drawing/2014/main" id="{F6A123C7-7717-40F4-8E71-30279CAAB07E}"/>
              </a:ext>
            </a:extLst>
          </p:cNvPr>
          <p:cNvCxnSpPr>
            <a:cxnSpLocks/>
          </p:cNvCxnSpPr>
          <p:nvPr/>
        </p:nvCxnSpPr>
        <p:spPr>
          <a:xfrm>
            <a:off x="3009843" y="2908112"/>
            <a:ext cx="0" cy="6436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Conector recto 157">
            <a:extLst>
              <a:ext uri="{FF2B5EF4-FFF2-40B4-BE49-F238E27FC236}">
                <a16:creationId xmlns:a16="http://schemas.microsoft.com/office/drawing/2014/main" id="{D9AB3BC3-8729-4214-BA4B-8657225D525B}"/>
              </a:ext>
            </a:extLst>
          </p:cNvPr>
          <p:cNvCxnSpPr>
            <a:cxnSpLocks/>
          </p:cNvCxnSpPr>
          <p:nvPr/>
        </p:nvCxnSpPr>
        <p:spPr>
          <a:xfrm>
            <a:off x="2802466" y="2585970"/>
            <a:ext cx="0" cy="9657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Conector recto 158">
            <a:extLst>
              <a:ext uri="{FF2B5EF4-FFF2-40B4-BE49-F238E27FC236}">
                <a16:creationId xmlns:a16="http://schemas.microsoft.com/office/drawing/2014/main" id="{3115A072-D4A8-4DD4-9FA1-5537CB0190A0}"/>
              </a:ext>
            </a:extLst>
          </p:cNvPr>
          <p:cNvCxnSpPr>
            <a:cxnSpLocks/>
          </p:cNvCxnSpPr>
          <p:nvPr/>
        </p:nvCxnSpPr>
        <p:spPr>
          <a:xfrm>
            <a:off x="3009843" y="2878426"/>
            <a:ext cx="14244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Conector recto 168">
            <a:extLst>
              <a:ext uri="{FF2B5EF4-FFF2-40B4-BE49-F238E27FC236}">
                <a16:creationId xmlns:a16="http://schemas.microsoft.com/office/drawing/2014/main" id="{3AB26098-CEA9-49D2-9971-28585A1C358A}"/>
              </a:ext>
            </a:extLst>
          </p:cNvPr>
          <p:cNvCxnSpPr>
            <a:cxnSpLocks/>
          </p:cNvCxnSpPr>
          <p:nvPr/>
        </p:nvCxnSpPr>
        <p:spPr>
          <a:xfrm>
            <a:off x="2802466" y="2585970"/>
            <a:ext cx="16454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Conector recto 173">
            <a:extLst>
              <a:ext uri="{FF2B5EF4-FFF2-40B4-BE49-F238E27FC236}">
                <a16:creationId xmlns:a16="http://schemas.microsoft.com/office/drawing/2014/main" id="{AC46414C-63B4-49B2-98A1-F7D5E6FF0A99}"/>
              </a:ext>
            </a:extLst>
          </p:cNvPr>
          <p:cNvCxnSpPr>
            <a:cxnSpLocks/>
          </p:cNvCxnSpPr>
          <p:nvPr/>
        </p:nvCxnSpPr>
        <p:spPr>
          <a:xfrm>
            <a:off x="2565105" y="2474353"/>
            <a:ext cx="186918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0" name="Conector recto 179">
            <a:extLst>
              <a:ext uri="{FF2B5EF4-FFF2-40B4-BE49-F238E27FC236}">
                <a16:creationId xmlns:a16="http://schemas.microsoft.com/office/drawing/2014/main" id="{3AB2A17F-A3CE-4DA4-AABF-3284844B1960}"/>
              </a:ext>
            </a:extLst>
          </p:cNvPr>
          <p:cNvCxnSpPr>
            <a:cxnSpLocks/>
          </p:cNvCxnSpPr>
          <p:nvPr/>
        </p:nvCxnSpPr>
        <p:spPr>
          <a:xfrm flipH="1">
            <a:off x="2288799" y="2273899"/>
            <a:ext cx="2145493" cy="1587"/>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85" name="CuadroTexto 184">
            <a:extLst>
              <a:ext uri="{FF2B5EF4-FFF2-40B4-BE49-F238E27FC236}">
                <a16:creationId xmlns:a16="http://schemas.microsoft.com/office/drawing/2014/main" id="{C9554618-1BDA-42D9-97B4-B5E138ACCCA4}"/>
              </a:ext>
            </a:extLst>
          </p:cNvPr>
          <p:cNvSpPr txBox="1"/>
          <p:nvPr/>
        </p:nvSpPr>
        <p:spPr>
          <a:xfrm>
            <a:off x="4424085" y="2489506"/>
            <a:ext cx="436338" cy="246221"/>
          </a:xfrm>
          <a:prstGeom prst="rect">
            <a:avLst/>
          </a:prstGeom>
          <a:noFill/>
        </p:spPr>
        <p:txBody>
          <a:bodyPr wrap="none" rtlCol="0">
            <a:spAutoFit/>
          </a:bodyPr>
          <a:lstStyle/>
          <a:p>
            <a:r>
              <a:rPr lang="es-MX" sz="1000" dirty="0"/>
              <a:t>GND</a:t>
            </a:r>
          </a:p>
        </p:txBody>
      </p:sp>
      <p:sp>
        <p:nvSpPr>
          <p:cNvPr id="186" name="CuadroTexto 185">
            <a:extLst>
              <a:ext uri="{FF2B5EF4-FFF2-40B4-BE49-F238E27FC236}">
                <a16:creationId xmlns:a16="http://schemas.microsoft.com/office/drawing/2014/main" id="{34447CF6-7DDE-4700-8C8C-1AA9598E3B9B}"/>
              </a:ext>
            </a:extLst>
          </p:cNvPr>
          <p:cNvSpPr txBox="1"/>
          <p:nvPr/>
        </p:nvSpPr>
        <p:spPr>
          <a:xfrm>
            <a:off x="4415045" y="2785001"/>
            <a:ext cx="468398" cy="246221"/>
          </a:xfrm>
          <a:prstGeom prst="rect">
            <a:avLst/>
          </a:prstGeom>
          <a:noFill/>
        </p:spPr>
        <p:txBody>
          <a:bodyPr wrap="none" rtlCol="0">
            <a:spAutoFit/>
          </a:bodyPr>
          <a:lstStyle/>
          <a:p>
            <a:r>
              <a:rPr lang="es-MX" sz="1000" dirty="0"/>
              <a:t>3.3 V</a:t>
            </a:r>
          </a:p>
        </p:txBody>
      </p:sp>
      <p:sp>
        <p:nvSpPr>
          <p:cNvPr id="187" name="CuadroTexto 186">
            <a:extLst>
              <a:ext uri="{FF2B5EF4-FFF2-40B4-BE49-F238E27FC236}">
                <a16:creationId xmlns:a16="http://schemas.microsoft.com/office/drawing/2014/main" id="{83DFF02A-23A8-43B4-BEFB-D28C00471B78}"/>
              </a:ext>
            </a:extLst>
          </p:cNvPr>
          <p:cNvSpPr txBox="1"/>
          <p:nvPr/>
        </p:nvSpPr>
        <p:spPr>
          <a:xfrm>
            <a:off x="4415045" y="2329800"/>
            <a:ext cx="418704" cy="246221"/>
          </a:xfrm>
          <a:prstGeom prst="rect">
            <a:avLst/>
          </a:prstGeom>
          <a:noFill/>
        </p:spPr>
        <p:txBody>
          <a:bodyPr wrap="none" rtlCol="0">
            <a:spAutoFit/>
          </a:bodyPr>
          <a:lstStyle/>
          <a:p>
            <a:r>
              <a:rPr lang="es-MX" sz="1000" dirty="0"/>
              <a:t>D22</a:t>
            </a:r>
          </a:p>
        </p:txBody>
      </p:sp>
      <p:sp>
        <p:nvSpPr>
          <p:cNvPr id="188" name="CuadroTexto 187">
            <a:extLst>
              <a:ext uri="{FF2B5EF4-FFF2-40B4-BE49-F238E27FC236}">
                <a16:creationId xmlns:a16="http://schemas.microsoft.com/office/drawing/2014/main" id="{971E3676-3336-4803-920F-BE3035A83BBD}"/>
              </a:ext>
            </a:extLst>
          </p:cNvPr>
          <p:cNvSpPr txBox="1"/>
          <p:nvPr/>
        </p:nvSpPr>
        <p:spPr>
          <a:xfrm>
            <a:off x="4415045" y="2159977"/>
            <a:ext cx="418704" cy="246221"/>
          </a:xfrm>
          <a:prstGeom prst="rect">
            <a:avLst/>
          </a:prstGeom>
          <a:noFill/>
        </p:spPr>
        <p:txBody>
          <a:bodyPr wrap="none" rtlCol="0">
            <a:spAutoFit/>
          </a:bodyPr>
          <a:lstStyle/>
          <a:p>
            <a:r>
              <a:rPr lang="es-MX" sz="1000" dirty="0"/>
              <a:t>D21</a:t>
            </a:r>
          </a:p>
        </p:txBody>
      </p:sp>
      <p:sp>
        <p:nvSpPr>
          <p:cNvPr id="189" name="CuadroTexto 188">
            <a:extLst>
              <a:ext uri="{FF2B5EF4-FFF2-40B4-BE49-F238E27FC236}">
                <a16:creationId xmlns:a16="http://schemas.microsoft.com/office/drawing/2014/main" id="{88F6B36C-524D-4185-9760-0FFC5D07230F}"/>
              </a:ext>
            </a:extLst>
          </p:cNvPr>
          <p:cNvSpPr txBox="1"/>
          <p:nvPr/>
        </p:nvSpPr>
        <p:spPr>
          <a:xfrm>
            <a:off x="2048395" y="3557325"/>
            <a:ext cx="410690" cy="246221"/>
          </a:xfrm>
          <a:prstGeom prst="rect">
            <a:avLst/>
          </a:prstGeom>
          <a:noFill/>
        </p:spPr>
        <p:txBody>
          <a:bodyPr wrap="none" rtlCol="0">
            <a:spAutoFit/>
          </a:bodyPr>
          <a:lstStyle/>
          <a:p>
            <a:r>
              <a:rPr lang="es-MX" sz="1000" dirty="0"/>
              <a:t>SDA</a:t>
            </a:r>
          </a:p>
        </p:txBody>
      </p:sp>
      <p:sp>
        <p:nvSpPr>
          <p:cNvPr id="190" name="CuadroTexto 189">
            <a:extLst>
              <a:ext uri="{FF2B5EF4-FFF2-40B4-BE49-F238E27FC236}">
                <a16:creationId xmlns:a16="http://schemas.microsoft.com/office/drawing/2014/main" id="{615A2AEA-7180-4C26-A072-C7E0B1C08E0C}"/>
              </a:ext>
            </a:extLst>
          </p:cNvPr>
          <p:cNvSpPr txBox="1"/>
          <p:nvPr/>
        </p:nvSpPr>
        <p:spPr>
          <a:xfrm>
            <a:off x="2343405" y="3564957"/>
            <a:ext cx="394660" cy="246221"/>
          </a:xfrm>
          <a:prstGeom prst="rect">
            <a:avLst/>
          </a:prstGeom>
          <a:noFill/>
        </p:spPr>
        <p:txBody>
          <a:bodyPr wrap="none" rtlCol="0">
            <a:spAutoFit/>
          </a:bodyPr>
          <a:lstStyle/>
          <a:p>
            <a:r>
              <a:rPr lang="es-MX" sz="1000" dirty="0"/>
              <a:t>SCL</a:t>
            </a:r>
          </a:p>
        </p:txBody>
      </p:sp>
      <p:cxnSp>
        <p:nvCxnSpPr>
          <p:cNvPr id="191" name="Conector recto 190">
            <a:extLst>
              <a:ext uri="{FF2B5EF4-FFF2-40B4-BE49-F238E27FC236}">
                <a16:creationId xmlns:a16="http://schemas.microsoft.com/office/drawing/2014/main" id="{E50F37B9-7A34-4F73-B206-4388FBBA4CAB}"/>
              </a:ext>
            </a:extLst>
          </p:cNvPr>
          <p:cNvCxnSpPr>
            <a:cxnSpLocks/>
          </p:cNvCxnSpPr>
          <p:nvPr/>
        </p:nvCxnSpPr>
        <p:spPr>
          <a:xfrm>
            <a:off x="6810926" y="4840843"/>
            <a:ext cx="0" cy="17386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411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5DFDD-B802-4F7B-B7D6-013A84D783A9}"/>
              </a:ext>
            </a:extLst>
          </p:cNvPr>
          <p:cNvSpPr>
            <a:spLocks noGrp="1"/>
          </p:cNvSpPr>
          <p:nvPr>
            <p:ph type="title"/>
          </p:nvPr>
        </p:nvSpPr>
        <p:spPr/>
        <p:txBody>
          <a:bodyPr/>
          <a:lstStyle/>
          <a:p>
            <a:r>
              <a:rPr lang="es-MX" dirty="0"/>
              <a:t>Avances:</a:t>
            </a:r>
            <a:br>
              <a:rPr lang="es-MX" dirty="0"/>
            </a:br>
            <a:endParaRPr lang="es-MX" dirty="0"/>
          </a:p>
        </p:txBody>
      </p:sp>
      <p:pic>
        <p:nvPicPr>
          <p:cNvPr id="1026" name="Picture 2">
            <a:extLst>
              <a:ext uri="{FF2B5EF4-FFF2-40B4-BE49-F238E27FC236}">
                <a16:creationId xmlns:a16="http://schemas.microsoft.com/office/drawing/2014/main" id="{3C91DCC5-0CB9-4637-A7C2-D94AC6FF6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981" y="1515533"/>
            <a:ext cx="4892146" cy="275219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12059DAB-CB6F-41B1-96E3-07C67FBE2025}"/>
              </a:ext>
            </a:extLst>
          </p:cNvPr>
          <p:cNvPicPr>
            <a:picLocks noChangeAspect="1"/>
          </p:cNvPicPr>
          <p:nvPr/>
        </p:nvPicPr>
        <p:blipFill>
          <a:blip r:embed="rId3"/>
          <a:stretch>
            <a:fillRect/>
          </a:stretch>
        </p:blipFill>
        <p:spPr>
          <a:xfrm>
            <a:off x="8819093" y="1470414"/>
            <a:ext cx="2904859" cy="5165386"/>
          </a:xfrm>
          <a:prstGeom prst="rect">
            <a:avLst/>
          </a:prstGeom>
        </p:spPr>
      </p:pic>
      <p:pic>
        <p:nvPicPr>
          <p:cNvPr id="7" name="Imagen 6">
            <a:extLst>
              <a:ext uri="{FF2B5EF4-FFF2-40B4-BE49-F238E27FC236}">
                <a16:creationId xmlns:a16="http://schemas.microsoft.com/office/drawing/2014/main" id="{29D776A3-C9B3-41EA-9B0D-3D1C93CD9134}"/>
              </a:ext>
            </a:extLst>
          </p:cNvPr>
          <p:cNvPicPr>
            <a:picLocks noChangeAspect="1"/>
          </p:cNvPicPr>
          <p:nvPr/>
        </p:nvPicPr>
        <p:blipFill>
          <a:blip r:embed="rId4"/>
          <a:stretch>
            <a:fillRect/>
          </a:stretch>
        </p:blipFill>
        <p:spPr>
          <a:xfrm>
            <a:off x="754326" y="4406509"/>
            <a:ext cx="4207141" cy="2366824"/>
          </a:xfrm>
          <a:prstGeom prst="rect">
            <a:avLst/>
          </a:prstGeom>
        </p:spPr>
      </p:pic>
      <p:pic>
        <p:nvPicPr>
          <p:cNvPr id="9" name="Imagen 8">
            <a:extLst>
              <a:ext uri="{FF2B5EF4-FFF2-40B4-BE49-F238E27FC236}">
                <a16:creationId xmlns:a16="http://schemas.microsoft.com/office/drawing/2014/main" id="{6B31834E-25E8-4DA9-9E9D-F626956C38DF}"/>
              </a:ext>
            </a:extLst>
          </p:cNvPr>
          <p:cNvPicPr>
            <a:picLocks noChangeAspect="1"/>
          </p:cNvPicPr>
          <p:nvPr/>
        </p:nvPicPr>
        <p:blipFill>
          <a:blip r:embed="rId5"/>
          <a:stretch>
            <a:fillRect/>
          </a:stretch>
        </p:blipFill>
        <p:spPr>
          <a:xfrm>
            <a:off x="5096029" y="4379975"/>
            <a:ext cx="2408350" cy="1924984"/>
          </a:xfrm>
          <a:prstGeom prst="rect">
            <a:avLst/>
          </a:prstGeom>
        </p:spPr>
      </p:pic>
      <p:pic>
        <p:nvPicPr>
          <p:cNvPr id="11" name="Imagen 10">
            <a:extLst>
              <a:ext uri="{FF2B5EF4-FFF2-40B4-BE49-F238E27FC236}">
                <a16:creationId xmlns:a16="http://schemas.microsoft.com/office/drawing/2014/main" id="{9FD279BD-76AE-4CB0-9C13-1FD45E8AA228}"/>
              </a:ext>
            </a:extLst>
          </p:cNvPr>
          <p:cNvPicPr>
            <a:picLocks noChangeAspect="1"/>
          </p:cNvPicPr>
          <p:nvPr/>
        </p:nvPicPr>
        <p:blipFill>
          <a:blip r:embed="rId6"/>
          <a:stretch>
            <a:fillRect/>
          </a:stretch>
        </p:blipFill>
        <p:spPr>
          <a:xfrm>
            <a:off x="6522508" y="1515533"/>
            <a:ext cx="2265775" cy="2752190"/>
          </a:xfrm>
          <a:prstGeom prst="rect">
            <a:avLst/>
          </a:prstGeom>
        </p:spPr>
      </p:pic>
    </p:spTree>
    <p:extLst>
      <p:ext uri="{BB962C8B-B14F-4D97-AF65-F5344CB8AC3E}">
        <p14:creationId xmlns:p14="http://schemas.microsoft.com/office/powerpoint/2010/main" val="3197030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0E481A-D29F-414F-90D2-6DA5A3877171}"/>
              </a:ext>
            </a:extLst>
          </p:cNvPr>
          <p:cNvSpPr>
            <a:spLocks noGrp="1"/>
          </p:cNvSpPr>
          <p:nvPr>
            <p:ph type="title"/>
          </p:nvPr>
        </p:nvSpPr>
        <p:spPr/>
        <p:txBody>
          <a:bodyPr/>
          <a:lstStyle/>
          <a:p>
            <a:r>
              <a:rPr lang="es-MX" dirty="0"/>
              <a:t>Materiales:</a:t>
            </a:r>
            <a:br>
              <a:rPr lang="es-MX" dirty="0"/>
            </a:br>
            <a:endParaRPr lang="es-MX" dirty="0"/>
          </a:p>
        </p:txBody>
      </p:sp>
      <p:sp>
        <p:nvSpPr>
          <p:cNvPr id="3" name="Marcador de contenido 2">
            <a:extLst>
              <a:ext uri="{FF2B5EF4-FFF2-40B4-BE49-F238E27FC236}">
                <a16:creationId xmlns:a16="http://schemas.microsoft.com/office/drawing/2014/main" id="{43B9DECB-11CC-4239-9968-D9539D916CEA}"/>
              </a:ext>
            </a:extLst>
          </p:cNvPr>
          <p:cNvSpPr>
            <a:spLocks noGrp="1"/>
          </p:cNvSpPr>
          <p:nvPr>
            <p:ph idx="1"/>
          </p:nvPr>
        </p:nvSpPr>
        <p:spPr>
          <a:xfrm>
            <a:off x="1371600" y="1464733"/>
            <a:ext cx="9601200" cy="4402667"/>
          </a:xfrm>
        </p:spPr>
        <p:txBody>
          <a:bodyPr/>
          <a:lstStyle/>
          <a:p>
            <a:r>
              <a:rPr lang="es-MX" dirty="0"/>
              <a:t>- Arduino ESP32 y Arduino Nano, este ultimo para realizar pruebas.</a:t>
            </a:r>
          </a:p>
          <a:p>
            <a:r>
              <a:rPr lang="es-MX" dirty="0"/>
              <a:t>- Frame 450 mm, </a:t>
            </a:r>
            <a:r>
              <a:rPr lang="es-MX" b="0" i="0" dirty="0">
                <a:solidFill>
                  <a:srgbClr val="0F1111"/>
                </a:solidFill>
                <a:effectLst/>
                <a:latin typeface="Amazon Ember"/>
              </a:rPr>
              <a:t>F450 Marco para </a:t>
            </a:r>
            <a:r>
              <a:rPr lang="es-MX" b="0" i="0" dirty="0" err="1">
                <a:solidFill>
                  <a:srgbClr val="0F1111"/>
                </a:solidFill>
                <a:effectLst/>
                <a:latin typeface="Amazon Ember"/>
              </a:rPr>
              <a:t>Drone</a:t>
            </a:r>
            <a:endParaRPr lang="es-MX" b="0" i="0" dirty="0">
              <a:solidFill>
                <a:srgbClr val="0F1111"/>
              </a:solidFill>
              <a:effectLst/>
              <a:latin typeface="Amazon Ember"/>
            </a:endParaRPr>
          </a:p>
          <a:p>
            <a:r>
              <a:rPr lang="es-MX" dirty="0"/>
              <a:t>4 Motores </a:t>
            </a:r>
            <a:r>
              <a:rPr lang="es-MX" dirty="0" err="1"/>
              <a:t>brushless</a:t>
            </a:r>
            <a:r>
              <a:rPr lang="es-MX" dirty="0"/>
              <a:t> A2212/13T 1000KV</a:t>
            </a:r>
          </a:p>
          <a:p>
            <a:r>
              <a:rPr lang="es-MX" dirty="0"/>
              <a:t>4 Controladores de velocidad ESC 40 </a:t>
            </a:r>
            <a:r>
              <a:rPr lang="es-MX" dirty="0" err="1"/>
              <a:t>Ampers</a:t>
            </a:r>
            <a:r>
              <a:rPr lang="es-MX" dirty="0"/>
              <a:t>. </a:t>
            </a:r>
          </a:p>
          <a:p>
            <a:r>
              <a:rPr lang="es-MX" dirty="0"/>
              <a:t>3 </a:t>
            </a:r>
            <a:r>
              <a:rPr lang="es-MX" dirty="0" err="1"/>
              <a:t>Baterias</a:t>
            </a:r>
            <a:r>
              <a:rPr lang="es-MX" dirty="0"/>
              <a:t> </a:t>
            </a:r>
            <a:r>
              <a:rPr lang="es-MX" dirty="0" err="1"/>
              <a:t>Lipo</a:t>
            </a:r>
            <a:r>
              <a:rPr lang="es-MX" dirty="0"/>
              <a:t> 3.7 Volts de 2200 mA/h.</a:t>
            </a:r>
          </a:p>
          <a:p>
            <a:r>
              <a:rPr lang="es-MX" dirty="0"/>
              <a:t>Giroscopio</a:t>
            </a:r>
          </a:p>
          <a:p>
            <a:endParaRPr lang="es-MX" dirty="0"/>
          </a:p>
          <a:p>
            <a:r>
              <a:rPr lang="es-MX" dirty="0"/>
              <a:t>Costo total invertido: $1935 </a:t>
            </a:r>
            <a:r>
              <a:rPr lang="es-MX" dirty="0" err="1"/>
              <a:t>mx</a:t>
            </a:r>
            <a:r>
              <a:rPr lang="es-MX" dirty="0"/>
              <a:t>. Aproximadamente</a:t>
            </a:r>
          </a:p>
          <a:p>
            <a:endParaRPr lang="es-MX" dirty="0"/>
          </a:p>
          <a:p>
            <a:endParaRPr lang="es-MX" dirty="0"/>
          </a:p>
        </p:txBody>
      </p:sp>
    </p:spTree>
    <p:extLst>
      <p:ext uri="{BB962C8B-B14F-4D97-AF65-F5344CB8AC3E}">
        <p14:creationId xmlns:p14="http://schemas.microsoft.com/office/powerpoint/2010/main" val="169391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549F52-9419-4B91-9191-330E7B8C872A}"/>
              </a:ext>
            </a:extLst>
          </p:cNvPr>
          <p:cNvSpPr>
            <a:spLocks noGrp="1"/>
          </p:cNvSpPr>
          <p:nvPr>
            <p:ph type="title"/>
          </p:nvPr>
        </p:nvSpPr>
        <p:spPr/>
        <p:txBody>
          <a:bodyPr/>
          <a:lstStyle/>
          <a:p>
            <a:r>
              <a:rPr lang="es-MX" dirty="0"/>
              <a:t>Resumen de lo que se a realizado:</a:t>
            </a:r>
          </a:p>
        </p:txBody>
      </p:sp>
      <p:sp>
        <p:nvSpPr>
          <p:cNvPr id="3" name="Marcador de contenido 2">
            <a:extLst>
              <a:ext uri="{FF2B5EF4-FFF2-40B4-BE49-F238E27FC236}">
                <a16:creationId xmlns:a16="http://schemas.microsoft.com/office/drawing/2014/main" id="{063C7B8E-ED28-4DEE-B51C-644161AFB9F8}"/>
              </a:ext>
            </a:extLst>
          </p:cNvPr>
          <p:cNvSpPr>
            <a:spLocks noGrp="1"/>
          </p:cNvSpPr>
          <p:nvPr>
            <p:ph idx="1"/>
          </p:nvPr>
        </p:nvSpPr>
        <p:spPr>
          <a:xfrm>
            <a:off x="1371600" y="1600200"/>
            <a:ext cx="9601200" cy="4267200"/>
          </a:xfrm>
        </p:spPr>
        <p:txBody>
          <a:bodyPr/>
          <a:lstStyle/>
          <a:p>
            <a:pPr algn="just"/>
            <a:r>
              <a:rPr lang="es-MX" dirty="0"/>
              <a:t>Actualmente, después de comprar los materiales necesario para realizar el Dron, fue posible probar el funcionamiento de los motores y el control de velocidad, mediante una programación PWM desde el Arduino Nano. Con ayuda de un potenciómetro fue posible controlar la variación de velocidad e información para que el motor girara a cierta velocidad definida. </a:t>
            </a:r>
          </a:p>
        </p:txBody>
      </p:sp>
      <p:pic>
        <p:nvPicPr>
          <p:cNvPr id="5" name="Imagen 4">
            <a:extLst>
              <a:ext uri="{FF2B5EF4-FFF2-40B4-BE49-F238E27FC236}">
                <a16:creationId xmlns:a16="http://schemas.microsoft.com/office/drawing/2014/main" id="{227E5696-0A3F-466B-B16A-554161C397E6}"/>
              </a:ext>
            </a:extLst>
          </p:cNvPr>
          <p:cNvPicPr>
            <a:picLocks noChangeAspect="1"/>
          </p:cNvPicPr>
          <p:nvPr/>
        </p:nvPicPr>
        <p:blipFill>
          <a:blip r:embed="rId2"/>
          <a:stretch>
            <a:fillRect/>
          </a:stretch>
        </p:blipFill>
        <p:spPr>
          <a:xfrm>
            <a:off x="1045813" y="3224108"/>
            <a:ext cx="3881788" cy="3557692"/>
          </a:xfrm>
          <a:prstGeom prst="rect">
            <a:avLst/>
          </a:prstGeom>
        </p:spPr>
      </p:pic>
      <p:sp>
        <p:nvSpPr>
          <p:cNvPr id="6" name="Marcador de contenido 2">
            <a:extLst>
              <a:ext uri="{FF2B5EF4-FFF2-40B4-BE49-F238E27FC236}">
                <a16:creationId xmlns:a16="http://schemas.microsoft.com/office/drawing/2014/main" id="{11CE2BC8-8740-432A-B2C7-BF4C0699C808}"/>
              </a:ext>
            </a:extLst>
          </p:cNvPr>
          <p:cNvSpPr txBox="1">
            <a:spLocks/>
          </p:cNvSpPr>
          <p:nvPr/>
        </p:nvSpPr>
        <p:spPr>
          <a:xfrm>
            <a:off x="5029199" y="3224108"/>
            <a:ext cx="5943601" cy="355769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just"/>
            <a:r>
              <a:rPr lang="es-MX" dirty="0"/>
              <a:t>Analizando el programa es posible inicializar los puertos que se utilizaras en el Arduino, así como las condiciones iniciales con las que comenzaran los datos.</a:t>
            </a:r>
          </a:p>
          <a:p>
            <a:pPr algn="just"/>
            <a:r>
              <a:rPr lang="es-MX" dirty="0"/>
              <a:t>En la segunda parte tenemos una lectura proporcionada en el puerto A0 en el que estará un potenciómetro y al girarlo cambiara la lectura. Mientras este gire cambiara los valores desde un mínimo, 1000 micro segundos, y un máximo, 2000 micro segundos.</a:t>
            </a:r>
          </a:p>
        </p:txBody>
      </p:sp>
    </p:spTree>
    <p:extLst>
      <p:ext uri="{BB962C8B-B14F-4D97-AF65-F5344CB8AC3E}">
        <p14:creationId xmlns:p14="http://schemas.microsoft.com/office/powerpoint/2010/main" val="2425710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D6A7D-EF7A-468D-8909-E09FE9536A31}"/>
              </a:ext>
            </a:extLst>
          </p:cNvPr>
          <p:cNvSpPr>
            <a:spLocks noGrp="1"/>
          </p:cNvSpPr>
          <p:nvPr>
            <p:ph type="title"/>
          </p:nvPr>
        </p:nvSpPr>
        <p:spPr/>
        <p:txBody>
          <a:bodyPr/>
          <a:lstStyle/>
          <a:p>
            <a:r>
              <a:rPr lang="es-MX" dirty="0"/>
              <a:t>Frame de 450mm (F450)</a:t>
            </a:r>
          </a:p>
        </p:txBody>
      </p:sp>
      <p:sp>
        <p:nvSpPr>
          <p:cNvPr id="3" name="Marcador de contenido 2">
            <a:extLst>
              <a:ext uri="{FF2B5EF4-FFF2-40B4-BE49-F238E27FC236}">
                <a16:creationId xmlns:a16="http://schemas.microsoft.com/office/drawing/2014/main" id="{37B63A1B-37FB-4FF2-B779-983DCE651716}"/>
              </a:ext>
            </a:extLst>
          </p:cNvPr>
          <p:cNvSpPr>
            <a:spLocks noGrp="1"/>
          </p:cNvSpPr>
          <p:nvPr>
            <p:ph idx="1"/>
          </p:nvPr>
        </p:nvSpPr>
        <p:spPr>
          <a:xfrm>
            <a:off x="1380067" y="2015066"/>
            <a:ext cx="9601200" cy="3581400"/>
          </a:xfrm>
        </p:spPr>
        <p:txBody>
          <a:bodyPr>
            <a:normAutofit/>
          </a:bodyPr>
          <a:lstStyle/>
          <a:p>
            <a:pPr algn="just"/>
            <a:r>
              <a:rPr lang="es-MX" dirty="0">
                <a:latin typeface="Times New Roman" panose="02020603050405020304" pitchFamily="18" charset="0"/>
                <a:cs typeface="Times New Roman" panose="02020603050405020304" pitchFamily="18" charset="0"/>
              </a:rPr>
              <a:t>Es la base de nuestro Dron.</a:t>
            </a:r>
          </a:p>
          <a:p>
            <a:pPr algn="just"/>
            <a:r>
              <a:rPr lang="es-MX" dirty="0">
                <a:latin typeface="Times New Roman" panose="02020603050405020304" pitchFamily="18" charset="0"/>
                <a:cs typeface="Times New Roman" panose="02020603050405020304" pitchFamily="18" charset="0"/>
              </a:rPr>
              <a:t>Tiene una placa con un circuito impreso que interconecta a los motores y permite la conexión en paralelo de la pila que se desea implementar.</a:t>
            </a:r>
          </a:p>
          <a:p>
            <a:pPr algn="just"/>
            <a:r>
              <a:rPr lang="es-MX" dirty="0">
                <a:latin typeface="Times New Roman" panose="02020603050405020304" pitchFamily="18" charset="0"/>
                <a:cs typeface="Times New Roman" panose="02020603050405020304" pitchFamily="18" charset="0"/>
              </a:rPr>
              <a:t>Tiene suficiente tamaño para poder levantar objetos pesados sin tanta dificultad y pueda mantener un equilibrio adecuado. </a:t>
            </a:r>
          </a:p>
        </p:txBody>
      </p:sp>
      <p:pic>
        <p:nvPicPr>
          <p:cNvPr id="4" name="Imagen 3">
            <a:extLst>
              <a:ext uri="{FF2B5EF4-FFF2-40B4-BE49-F238E27FC236}">
                <a16:creationId xmlns:a16="http://schemas.microsoft.com/office/drawing/2014/main" id="{F62B3B2D-E30E-4C71-A382-2955D0E6B16D}"/>
              </a:ext>
            </a:extLst>
          </p:cNvPr>
          <p:cNvPicPr/>
          <p:nvPr/>
        </p:nvPicPr>
        <p:blipFill rotWithShape="1">
          <a:blip r:embed="rId2" cstate="print">
            <a:extLst>
              <a:ext uri="{28A0092B-C50C-407E-A947-70E740481C1C}">
                <a14:useLocalDpi xmlns:a14="http://schemas.microsoft.com/office/drawing/2010/main" val="0"/>
              </a:ext>
            </a:extLst>
          </a:blip>
          <a:srcRect b="3170"/>
          <a:stretch/>
        </p:blipFill>
        <p:spPr bwMode="auto">
          <a:xfrm>
            <a:off x="3915833" y="4076700"/>
            <a:ext cx="4512733" cy="26289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93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D6A7D-EF7A-468D-8909-E09FE9536A31}"/>
              </a:ext>
            </a:extLst>
          </p:cNvPr>
          <p:cNvSpPr>
            <a:spLocks noGrp="1"/>
          </p:cNvSpPr>
          <p:nvPr>
            <p:ph type="title"/>
          </p:nvPr>
        </p:nvSpPr>
        <p:spPr/>
        <p:txBody>
          <a:bodyPr/>
          <a:lstStyle/>
          <a:p>
            <a:r>
              <a:rPr lang="es-MX" dirty="0"/>
              <a:t>Motores </a:t>
            </a:r>
            <a:r>
              <a:rPr lang="es-MX" dirty="0" err="1"/>
              <a:t>Brushless</a:t>
            </a:r>
            <a:r>
              <a:rPr lang="es-MX" dirty="0"/>
              <a:t> 1000kv (A2212)</a:t>
            </a:r>
          </a:p>
        </p:txBody>
      </p:sp>
      <p:sp>
        <p:nvSpPr>
          <p:cNvPr id="3" name="Marcador de contenido 2">
            <a:extLst>
              <a:ext uri="{FF2B5EF4-FFF2-40B4-BE49-F238E27FC236}">
                <a16:creationId xmlns:a16="http://schemas.microsoft.com/office/drawing/2014/main" id="{37B63A1B-37FB-4FF2-B779-983DCE651716}"/>
              </a:ext>
            </a:extLst>
          </p:cNvPr>
          <p:cNvSpPr>
            <a:spLocks noGrp="1"/>
          </p:cNvSpPr>
          <p:nvPr>
            <p:ph idx="1"/>
          </p:nvPr>
        </p:nvSpPr>
        <p:spPr>
          <a:xfrm>
            <a:off x="1380067" y="2015066"/>
            <a:ext cx="9601200" cy="3581400"/>
          </a:xfrm>
        </p:spPr>
        <p:txBody>
          <a:bodyPr>
            <a:normAutofit/>
          </a:bodyPr>
          <a:lstStyle/>
          <a:p>
            <a:pPr algn="just"/>
            <a:r>
              <a:rPr lang="es-MX" dirty="0">
                <a:latin typeface="Times New Roman" panose="02020603050405020304" pitchFamily="18" charset="0"/>
                <a:cs typeface="Times New Roman" panose="02020603050405020304" pitchFamily="18" charset="0"/>
              </a:rPr>
              <a:t>Los motores sin escobillas evitan los problemas de desgaste en un tiempo muy corto. </a:t>
            </a:r>
          </a:p>
          <a:p>
            <a:pPr algn="just"/>
            <a:r>
              <a:rPr lang="es-MX" dirty="0">
                <a:latin typeface="Times New Roman" panose="02020603050405020304" pitchFamily="18" charset="0"/>
                <a:cs typeface="Times New Roman" panose="02020603050405020304" pitchFamily="18" charset="0"/>
              </a:rPr>
              <a:t>Es importante tomar en cuenta las revoluciones por minuto que se necesita, ya que de eso dependerá el control y la altura máxima que se desea alcanzar llegar.</a:t>
            </a:r>
          </a:p>
          <a:p>
            <a:pPr algn="just"/>
            <a:r>
              <a:rPr lang="es-MX" dirty="0">
                <a:latin typeface="Times New Roman" panose="02020603050405020304" pitchFamily="18" charset="0"/>
                <a:cs typeface="Times New Roman" panose="02020603050405020304" pitchFamily="18" charset="0"/>
              </a:rPr>
              <a:t>El funcionamiento de PWM es proporcionado por los controladores de velocidad electrónico, los cuales permiten comunicarse con el Arduino, mediante señales de pulso.</a:t>
            </a:r>
          </a:p>
        </p:txBody>
      </p:sp>
      <p:pic>
        <p:nvPicPr>
          <p:cNvPr id="5" name="Imagen 4">
            <a:extLst>
              <a:ext uri="{FF2B5EF4-FFF2-40B4-BE49-F238E27FC236}">
                <a16:creationId xmlns:a16="http://schemas.microsoft.com/office/drawing/2014/main" id="{1901EF72-EA69-4F51-A128-7A11441298D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23584" y="3981782"/>
            <a:ext cx="3509763" cy="2795784"/>
          </a:xfrm>
          <a:prstGeom prst="rect">
            <a:avLst/>
          </a:prstGeom>
        </p:spPr>
      </p:pic>
    </p:spTree>
    <p:extLst>
      <p:ext uri="{BB962C8B-B14F-4D97-AF65-F5344CB8AC3E}">
        <p14:creationId xmlns:p14="http://schemas.microsoft.com/office/powerpoint/2010/main" val="56934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D6A7D-EF7A-468D-8909-E09FE9536A31}"/>
              </a:ext>
            </a:extLst>
          </p:cNvPr>
          <p:cNvSpPr>
            <a:spLocks noGrp="1"/>
          </p:cNvSpPr>
          <p:nvPr>
            <p:ph type="title"/>
          </p:nvPr>
        </p:nvSpPr>
        <p:spPr/>
        <p:txBody>
          <a:bodyPr/>
          <a:lstStyle/>
          <a:p>
            <a:r>
              <a:rPr lang="es-MX" dirty="0"/>
              <a:t>Baterías </a:t>
            </a:r>
            <a:r>
              <a:rPr lang="es-MX" dirty="0" err="1"/>
              <a:t>LiPo</a:t>
            </a:r>
            <a:endParaRPr lang="es-MX" dirty="0"/>
          </a:p>
        </p:txBody>
      </p:sp>
      <p:sp>
        <p:nvSpPr>
          <p:cNvPr id="3" name="Marcador de contenido 2">
            <a:extLst>
              <a:ext uri="{FF2B5EF4-FFF2-40B4-BE49-F238E27FC236}">
                <a16:creationId xmlns:a16="http://schemas.microsoft.com/office/drawing/2014/main" id="{37B63A1B-37FB-4FF2-B779-983DCE651716}"/>
              </a:ext>
            </a:extLst>
          </p:cNvPr>
          <p:cNvSpPr>
            <a:spLocks noGrp="1"/>
          </p:cNvSpPr>
          <p:nvPr>
            <p:ph idx="1"/>
          </p:nvPr>
        </p:nvSpPr>
        <p:spPr>
          <a:xfrm>
            <a:off x="1380067" y="2015066"/>
            <a:ext cx="9601200" cy="3581400"/>
          </a:xfrm>
        </p:spPr>
        <p:txBody>
          <a:bodyPr>
            <a:normAutofit/>
          </a:bodyPr>
          <a:lstStyle/>
          <a:p>
            <a:pPr algn="just"/>
            <a:r>
              <a:rPr lang="es-MX" dirty="0">
                <a:latin typeface="Times New Roman" panose="02020603050405020304" pitchFamily="18" charset="0"/>
                <a:cs typeface="Times New Roman" panose="02020603050405020304" pitchFamily="18" charset="0"/>
              </a:rPr>
              <a:t>Están deben estar conectadas en serie para conseguir un voltaje de 11.1 V y estos distribuyan a cada uno de los motores.</a:t>
            </a:r>
          </a:p>
          <a:p>
            <a:pPr algn="just"/>
            <a:r>
              <a:rPr lang="es-MX" dirty="0">
                <a:latin typeface="Times New Roman" panose="02020603050405020304" pitchFamily="18" charset="0"/>
                <a:cs typeface="Times New Roman" panose="02020603050405020304" pitchFamily="18" charset="0"/>
              </a:rPr>
              <a:t>Fue necesario implementar una fuente de alimentación externa para el ESP32, debido a las caídas de voltaje presentados en la prueba de los motores.</a:t>
            </a:r>
          </a:p>
          <a:p>
            <a:pPr algn="just"/>
            <a:r>
              <a:rPr lang="es-MX" dirty="0">
                <a:latin typeface="Times New Roman" panose="02020603050405020304" pitchFamily="18" charset="0"/>
                <a:cs typeface="Times New Roman" panose="02020603050405020304" pitchFamily="18" charset="0"/>
              </a:rPr>
              <a:t>El almacenamiento de corriente debe ser lo suficiente para soportar el suministro de voltaje a cada uno de los motores.</a:t>
            </a:r>
          </a:p>
        </p:txBody>
      </p:sp>
      <p:pic>
        <p:nvPicPr>
          <p:cNvPr id="5" name="Imagen 4">
            <a:extLst>
              <a:ext uri="{FF2B5EF4-FFF2-40B4-BE49-F238E27FC236}">
                <a16:creationId xmlns:a16="http://schemas.microsoft.com/office/drawing/2014/main" id="{1901EF72-EA69-4F51-A128-7A11441298D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784005" y="4138862"/>
            <a:ext cx="3381427" cy="2590577"/>
          </a:xfrm>
          <a:prstGeom prst="rect">
            <a:avLst/>
          </a:prstGeom>
        </p:spPr>
      </p:pic>
    </p:spTree>
    <p:extLst>
      <p:ext uri="{BB962C8B-B14F-4D97-AF65-F5344CB8AC3E}">
        <p14:creationId xmlns:p14="http://schemas.microsoft.com/office/powerpoint/2010/main" val="2571928381"/>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89F9888357EB3442807B8C7E3B689712" ma:contentTypeVersion="14" ma:contentTypeDescription="Crear nuevo documento." ma:contentTypeScope="" ma:versionID="acb75602f049caf66375fcffa1b9baa8">
  <xsd:schema xmlns:xsd="http://www.w3.org/2001/XMLSchema" xmlns:xs="http://www.w3.org/2001/XMLSchema" xmlns:p="http://schemas.microsoft.com/office/2006/metadata/properties" xmlns:ns2="eaa7442b-56fc-44c6-9c0f-c7d42e89fb12" xmlns:ns3="29bdaaff-fd57-4a9c-acc4-246e987ab5bc" targetNamespace="http://schemas.microsoft.com/office/2006/metadata/properties" ma:root="true" ma:fieldsID="0f523b0debe1713f07edf60aa7b71f10" ns2:_="" ns3:_="">
    <xsd:import namespace="eaa7442b-56fc-44c6-9c0f-c7d42e89fb12"/>
    <xsd:import namespace="29bdaaff-fd57-4a9c-acc4-246e987ab5bc"/>
    <xsd:element name="properties">
      <xsd:complexType>
        <xsd:sequence>
          <xsd:element name="documentManagement">
            <xsd:complexType>
              <xsd:all>
                <xsd:element ref="ns2:ReferenceId" minOccurs="0"/>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a7442b-56fc-44c6-9c0f-c7d42e89fb12"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lcf76f155ced4ddcb4097134ff3c332f" ma:index="10" nillable="true" ma:taxonomy="true" ma:internalName="lcf76f155ced4ddcb4097134ff3c332f" ma:taxonomyFieldName="MediaServiceImageTags" ma:displayName="Etiquetas de imagen" ma:readOnly="false" ma:fieldId="{5cf76f15-5ced-4ddc-b409-7134ff3c332f}" ma:taxonomyMulti="true" ma:sspId="2b61bc0c-9156-412f-b605-57ff87b11ec1"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9bdaaff-fd57-4a9c-acc4-246e987ab5bc" elementFormDefault="qualified">
    <xsd:import namespace="http://schemas.microsoft.com/office/2006/documentManagement/types"/>
    <xsd:import namespace="http://schemas.microsoft.com/office/infopath/2007/PartnerControls"/>
    <xsd:element name="TaxCatchAll" ma:index="11" nillable="true" ma:displayName="Taxonomy Catch All Column" ma:hidden="true" ma:list="{98d95ef1-585c-4dad-9e65-66ec1d8da26e}" ma:internalName="TaxCatchAll" ma:showField="CatchAllData" ma:web="29bdaaff-fd57-4a9c-acc4-246e987ab5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8D5A44-E3CD-451E-BB25-651102B389D7}">
  <ds:schemaRefs>
    <ds:schemaRef ds:uri="http://schemas.microsoft.com/sharepoint/v3/contenttype/forms"/>
  </ds:schemaRefs>
</ds:datastoreItem>
</file>

<file path=customXml/itemProps2.xml><?xml version="1.0" encoding="utf-8"?>
<ds:datastoreItem xmlns:ds="http://schemas.openxmlformats.org/officeDocument/2006/customXml" ds:itemID="{902BDFA9-C5BD-4A45-83D0-9599CBF215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a7442b-56fc-44c6-9c0f-c7d42e89fb12"/>
    <ds:schemaRef ds:uri="29bdaaff-fd57-4a9c-acc4-246e987ab5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TM10001105[[fn=Recorte]]</Template>
  <TotalTime>318</TotalTime>
  <Words>1342</Words>
  <Application>Microsoft Office PowerPoint</Application>
  <PresentationFormat>Panorámica</PresentationFormat>
  <Paragraphs>90</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Amazon Ember</vt:lpstr>
      <vt:lpstr>Calibri</vt:lpstr>
      <vt:lpstr>Franklin Gothic Book</vt:lpstr>
      <vt:lpstr>Times New Roman</vt:lpstr>
      <vt:lpstr>Recorte</vt:lpstr>
      <vt:lpstr>Proyecto:  Drone</vt:lpstr>
      <vt:lpstr>Introducción:</vt:lpstr>
      <vt:lpstr>Circuito: </vt:lpstr>
      <vt:lpstr>Avances: </vt:lpstr>
      <vt:lpstr>Materiales: </vt:lpstr>
      <vt:lpstr>Resumen de lo que se a realizado:</vt:lpstr>
      <vt:lpstr>Frame de 450mm (F450)</vt:lpstr>
      <vt:lpstr>Motores Brushless 1000kv (A2212)</vt:lpstr>
      <vt:lpstr>Baterías LiPo</vt:lpstr>
      <vt:lpstr>Giroscopio con Acelerómetro</vt:lpstr>
      <vt:lpstr>Arduino ESP32</vt:lpstr>
      <vt:lpstr>Programación</vt:lpstr>
      <vt:lpstr>Presentación de PowerPoint</vt:lpstr>
      <vt:lpstr>Conclusiones mas importantes</vt:lpstr>
      <vt:lpstr>Lo que se busca mas adelante: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Drone</dc:title>
  <dc:creator>Christian Avelar</dc:creator>
  <cp:lastModifiedBy>Christian Avelar</cp:lastModifiedBy>
  <cp:revision>13</cp:revision>
  <dcterms:created xsi:type="dcterms:W3CDTF">2023-11-20T20:01:33Z</dcterms:created>
  <dcterms:modified xsi:type="dcterms:W3CDTF">2024-01-16T17:38:09Z</dcterms:modified>
</cp:coreProperties>
</file>